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2"/>
  </p:notesMasterIdLst>
  <p:handoutMasterIdLst>
    <p:handoutMasterId r:id="rId13"/>
  </p:handoutMasterIdLst>
  <p:sldIdLst>
    <p:sldId id="469" r:id="rId5"/>
    <p:sldId id="471" r:id="rId6"/>
    <p:sldId id="472" r:id="rId7"/>
    <p:sldId id="473" r:id="rId8"/>
    <p:sldId id="545" r:id="rId9"/>
    <p:sldId id="549" r:id="rId10"/>
    <p:sldId id="265" r:id="rId11"/>
  </p:sldIdLst>
  <p:sldSz cx="12190413" cy="6859588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الملخص التنفيذي" id="{8C261035-684F-4CB4-832D-BBA2A90D6D62}">
          <p14:sldIdLst>
            <p14:sldId id="469"/>
            <p14:sldId id="471"/>
            <p14:sldId id="472"/>
            <p14:sldId id="473"/>
            <p14:sldId id="545"/>
            <p14:sldId id="549"/>
          </p14:sldIdLst>
        </p14:section>
        <p14:section name="أداء الأهداف الاستراتيجية" id="{D2F4C532-2EF6-41F4-B5F1-9D5507A324A6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20">
          <p15:clr>
            <a:srgbClr val="A4A3A4"/>
          </p15:clr>
        </p15:guide>
        <p15:guide id="2" pos="3840">
          <p15:clr>
            <a:srgbClr val="A4A3A4"/>
          </p15:clr>
        </p15:guide>
        <p15:guide id="3" pos="7291">
          <p15:clr>
            <a:srgbClr val="A4A3A4"/>
          </p15:clr>
        </p15:guide>
        <p15:guide id="4" pos="3726">
          <p15:clr>
            <a:srgbClr val="A4A3A4"/>
          </p15:clr>
        </p15:guide>
        <p15:guide id="5" pos="39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07" userDrawn="1">
          <p15:clr>
            <a:srgbClr val="A4A3A4"/>
          </p15:clr>
        </p15:guide>
        <p15:guide id="2" orient="horz" pos="5419" userDrawn="1">
          <p15:clr>
            <a:srgbClr val="A4A3A4"/>
          </p15:clr>
        </p15:guide>
        <p15:guide id="3" pos="240" userDrawn="1">
          <p15:clr>
            <a:srgbClr val="A4A3A4"/>
          </p15:clr>
        </p15:guide>
        <p15:guide id="4" pos="4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eera Al-Mutairi" initials="MA" lastIdx="16" clrIdx="0">
    <p:extLst>
      <p:ext uri="{19B8F6BF-5375-455C-9EA6-DF929625EA0E}">
        <p15:presenceInfo xmlns:p15="http://schemas.microsoft.com/office/powerpoint/2012/main" userId="S::Malmutairi@cma.gov.kw::b4300a46-2e64-4805-a6e5-2c6713d82eab" providerId="AD"/>
      </p:ext>
    </p:extLst>
  </p:cmAuthor>
  <p:cmAuthor id="2" name="Muneera" initials="M" lastIdx="85" clrIdx="1">
    <p:extLst>
      <p:ext uri="{19B8F6BF-5375-455C-9EA6-DF929625EA0E}">
        <p15:presenceInfo xmlns:p15="http://schemas.microsoft.com/office/powerpoint/2012/main" userId="Muneera" providerId="None"/>
      </p:ext>
    </p:extLst>
  </p:cmAuthor>
  <p:cmAuthor id="3" name="Aisha Al-Marei" initials="AA" lastIdx="449" clrIdx="2">
    <p:extLst>
      <p:ext uri="{19B8F6BF-5375-455C-9EA6-DF929625EA0E}">
        <p15:presenceInfo xmlns:p15="http://schemas.microsoft.com/office/powerpoint/2012/main" userId="S::aalmarei@cma.gov.kw::f0f3e985-d310-40b6-9bf5-860fdd8d4130" providerId="AD"/>
      </p:ext>
    </p:extLst>
  </p:cmAuthor>
  <p:cmAuthor id="4" name="Nawaf Alsaleh" initials="NA" lastIdx="47" clrIdx="3">
    <p:extLst>
      <p:ext uri="{19B8F6BF-5375-455C-9EA6-DF929625EA0E}">
        <p15:presenceInfo xmlns:p15="http://schemas.microsoft.com/office/powerpoint/2012/main" userId="S::nalsaleh@cma.gov.kw::3c14905f-f415-459a-b8bb-0a352069726f" providerId="AD"/>
      </p:ext>
    </p:extLst>
  </p:cmAuthor>
  <p:cmAuthor id="5" name="Anwar M Alenezi" initials="AMA" lastIdx="11" clrIdx="4">
    <p:extLst>
      <p:ext uri="{19B8F6BF-5375-455C-9EA6-DF929625EA0E}">
        <p15:presenceInfo xmlns:p15="http://schemas.microsoft.com/office/powerpoint/2012/main" userId="S::amalenezi@cma.gov.kw::05c4f9f4-f08c-4bd4-a9ad-6fe7e21cee63" providerId="AD"/>
      </p:ext>
    </p:extLst>
  </p:cmAuthor>
  <p:cmAuthor id="6" name="Zaid Al Rajaan" initials="ZAR" lastIdx="32" clrIdx="5">
    <p:extLst>
      <p:ext uri="{19B8F6BF-5375-455C-9EA6-DF929625EA0E}">
        <p15:presenceInfo xmlns:p15="http://schemas.microsoft.com/office/powerpoint/2012/main" userId="S::zalrajaan@cma.gov.kw::e71caf3f-335f-4515-b027-02eccdb0aee5" providerId="AD"/>
      </p:ext>
    </p:extLst>
  </p:cmAuthor>
  <p:cmAuthor id="7" name="Ali Alnaqi" initials="AA" lastIdx="88" clrIdx="6">
    <p:extLst>
      <p:ext uri="{19B8F6BF-5375-455C-9EA6-DF929625EA0E}">
        <p15:presenceInfo xmlns:p15="http://schemas.microsoft.com/office/powerpoint/2012/main" userId="S::aalnaqi@cma.gov.kw::03026441-bef6-4dfe-9cda-1dfbc1206f7d" providerId="AD"/>
      </p:ext>
    </p:extLst>
  </p:cmAuthor>
  <p:cmAuthor id="8" name="Danah Qasem" initials="DQ" lastIdx="63" clrIdx="7">
    <p:extLst>
      <p:ext uri="{19B8F6BF-5375-455C-9EA6-DF929625EA0E}">
        <p15:presenceInfo xmlns:p15="http://schemas.microsoft.com/office/powerpoint/2012/main" userId="Danah Qasem" providerId="None"/>
      </p:ext>
    </p:extLst>
  </p:cmAuthor>
  <p:cmAuthor id="9" name="Danah" initials="D" lastIdx="1" clrIdx="8">
    <p:extLst>
      <p:ext uri="{19B8F6BF-5375-455C-9EA6-DF929625EA0E}">
        <p15:presenceInfo xmlns:p15="http://schemas.microsoft.com/office/powerpoint/2012/main" userId="Danah" providerId="None"/>
      </p:ext>
    </p:extLst>
  </p:cmAuthor>
  <p:cmAuthor id="10" name="Ali" initials="A" lastIdx="9" clrIdx="9">
    <p:extLst>
      <p:ext uri="{19B8F6BF-5375-455C-9EA6-DF929625EA0E}">
        <p15:presenceInfo xmlns:p15="http://schemas.microsoft.com/office/powerpoint/2012/main" userId="Ali" providerId="None"/>
      </p:ext>
    </p:extLst>
  </p:cmAuthor>
  <p:cmAuthor id="11" name="Awrad AlDuaij" initials="AA" lastIdx="33" clrIdx="10">
    <p:extLst>
      <p:ext uri="{19B8F6BF-5375-455C-9EA6-DF929625EA0E}">
        <p15:presenceInfo xmlns:p15="http://schemas.microsoft.com/office/powerpoint/2012/main" userId="S::aalduaij@cma.gov.kw::34c31861-c1bb-41a3-b8ab-2d750f08fb40" providerId="AD"/>
      </p:ext>
    </p:extLst>
  </p:cmAuthor>
  <p:cmAuthor id="12" name="Awrad AlDuaij" initials="AA [2]" lastIdx="12" clrIdx="11">
    <p:extLst>
      <p:ext uri="{19B8F6BF-5375-455C-9EA6-DF929625EA0E}">
        <p15:presenceInfo xmlns:p15="http://schemas.microsoft.com/office/powerpoint/2012/main" userId="Awrad AlDuaij" providerId="None"/>
      </p:ext>
    </p:extLst>
  </p:cmAuthor>
  <p:cmAuthor id="13" name="Yousef Alwoqayan" initials="YA" lastIdx="32" clrIdx="12">
    <p:extLst>
      <p:ext uri="{19B8F6BF-5375-455C-9EA6-DF929625EA0E}">
        <p15:presenceInfo xmlns:p15="http://schemas.microsoft.com/office/powerpoint/2012/main" userId="S::Yalwoqayan@cma.gov.kw::3db29678-65ce-4c91-91c4-4f784cc2175b" providerId="AD"/>
      </p:ext>
    </p:extLst>
  </p:cmAuthor>
  <p:cmAuthor id="14" name="Ahmed Alammar" initials="AA" lastIdx="6" clrIdx="13">
    <p:extLst>
      <p:ext uri="{19B8F6BF-5375-455C-9EA6-DF929625EA0E}">
        <p15:presenceInfo xmlns:p15="http://schemas.microsoft.com/office/powerpoint/2012/main" userId="S::aalammar@cma.gov.kw::9d4de228-94f2-456e-9968-9b0a3293ebf4" providerId="AD"/>
      </p:ext>
    </p:extLst>
  </p:cmAuthor>
  <p:cmAuthor id="15" name="Ahmed Alammar" initials="AA [2]" lastIdx="4" clrIdx="14">
    <p:extLst>
      <p:ext uri="{19B8F6BF-5375-455C-9EA6-DF929625EA0E}">
        <p15:presenceInfo xmlns:p15="http://schemas.microsoft.com/office/powerpoint/2012/main" userId="Ahmed Alammar" providerId="None"/>
      </p:ext>
    </p:extLst>
  </p:cmAuthor>
  <p:cmAuthor id="16" name="Aisha Al-Marei" initials="AAM" lastIdx="2" clrIdx="15">
    <p:extLst>
      <p:ext uri="{19B8F6BF-5375-455C-9EA6-DF929625EA0E}">
        <p15:presenceInfo xmlns:p15="http://schemas.microsoft.com/office/powerpoint/2012/main" userId="Aisha Al-Marei" providerId="None"/>
      </p:ext>
    </p:extLst>
  </p:cmAuthor>
  <p:cmAuthor id="17" name="Zaid Al Rajaan" initials="ZAR [2]" lastIdx="5" clrIdx="16">
    <p:extLst>
      <p:ext uri="{19B8F6BF-5375-455C-9EA6-DF929625EA0E}">
        <p15:presenceInfo xmlns:p15="http://schemas.microsoft.com/office/powerpoint/2012/main" userId="Zaid Al Raja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335F"/>
    <a:srgbClr val="ED7D31"/>
    <a:srgbClr val="F2F2F2"/>
    <a:srgbClr val="E2EFD9"/>
    <a:srgbClr val="83CED4"/>
    <a:srgbClr val="6CC99B"/>
    <a:srgbClr val="7A9DB2"/>
    <a:srgbClr val="00B050"/>
    <a:srgbClr val="008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4C862CC-1EBC-4D0E-B451-9CD34ACDD9FB}">
  <a:tblStyle styleId="{84C862CC-1EBC-4D0E-B451-9CD34ACDD9F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4081D02-B41C-4B50-9F91-5582275F0E5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8"/>
          </a:solidFill>
        </a:fill>
      </a:tcStyle>
    </a:wholeTbl>
    <a:band1H>
      <a:tcTxStyle/>
      <a:tcStyle>
        <a:tcBdr/>
        <a:fill>
          <a:solidFill>
            <a:srgbClr val="CACB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B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2B86B85-4EB6-4228-95B2-50164AA16030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91" autoAdjust="0"/>
    <p:restoredTop sz="94660"/>
  </p:normalViewPr>
  <p:slideViewPr>
    <p:cSldViewPr snapToGrid="0">
      <p:cViewPr varScale="1">
        <p:scale>
          <a:sx n="66" d="100"/>
          <a:sy n="66" d="100"/>
        </p:scale>
        <p:origin x="62" y="1430"/>
      </p:cViewPr>
      <p:guideLst>
        <p:guide orient="horz" pos="4020"/>
        <p:guide pos="3840"/>
        <p:guide pos="7291"/>
        <p:guide pos="3726"/>
        <p:guide pos="395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07"/>
        <p:guide orient="horz" pos="5419"/>
        <p:guide pos="240"/>
        <p:guide pos="4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cmaq8.sharepoint.com/sites/StrategyOfficeTeam/Shared%20Documents/Quarterly%20%20Reports/Drafts/2022-2023/Q4/Q4%20raw%20data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KW" sz="1800" b="1" i="0">
                <a:effectLst/>
              </a:rPr>
              <a:t>ملخص إنجاز الأهداف الاستراتيجية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total!$AC$43</c:f>
              <c:strCache>
                <c:ptCount val="1"/>
                <c:pt idx="0">
                  <c:v>الإنجاز الفعلي</c:v>
                </c:pt>
              </c:strCache>
            </c:strRef>
          </c:tx>
          <c:spPr>
            <a:solidFill>
              <a:schemeClr val="accent3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strRef>
              <c:f>total!$AD$44:$AD$55</c:f>
              <c:strCache>
                <c:ptCount val="12"/>
                <c:pt idx="0">
                  <c:v>الهدف 1 </c:v>
                </c:pt>
                <c:pt idx="1">
                  <c:v>الهدف 2</c:v>
                </c:pt>
                <c:pt idx="2">
                  <c:v>الهدف 3 </c:v>
                </c:pt>
                <c:pt idx="3">
                  <c:v>الهدف 4</c:v>
                </c:pt>
                <c:pt idx="4">
                  <c:v>الهدف 5</c:v>
                </c:pt>
                <c:pt idx="5">
                  <c:v>الهدف 6</c:v>
                </c:pt>
                <c:pt idx="6">
                  <c:v>الهدف 7</c:v>
                </c:pt>
                <c:pt idx="7">
                  <c:v>الهدف 8</c:v>
                </c:pt>
                <c:pt idx="8">
                  <c:v>الهدف 9</c:v>
                </c:pt>
                <c:pt idx="9">
                  <c:v>الهدف 10</c:v>
                </c:pt>
                <c:pt idx="10">
                  <c:v>الهدف 11</c:v>
                </c:pt>
                <c:pt idx="11">
                  <c:v>الهدف 12</c:v>
                </c:pt>
              </c:strCache>
            </c:strRef>
          </c:cat>
          <c:val>
            <c:numRef>
              <c:f>total!$AC$44:$AC$55</c:f>
              <c:numCache>
                <c:formatCode>0%</c:formatCode>
                <c:ptCount val="12"/>
                <c:pt idx="0">
                  <c:v>0.97898529411764701</c:v>
                </c:pt>
                <c:pt idx="1">
                  <c:v>0.98041538461538469</c:v>
                </c:pt>
                <c:pt idx="2">
                  <c:v>0.94659285714285701</c:v>
                </c:pt>
                <c:pt idx="3">
                  <c:v>0.8286</c:v>
                </c:pt>
                <c:pt idx="4">
                  <c:v>0.93371666666666675</c:v>
                </c:pt>
                <c:pt idx="5">
                  <c:v>0.92046000000000006</c:v>
                </c:pt>
                <c:pt idx="6">
                  <c:v>0.93371666666666675</c:v>
                </c:pt>
                <c:pt idx="7">
                  <c:v>0.96384545454545456</c:v>
                </c:pt>
                <c:pt idx="8">
                  <c:v>0.90057500000000001</c:v>
                </c:pt>
                <c:pt idx="9">
                  <c:v>0.85949999999999993</c:v>
                </c:pt>
                <c:pt idx="10">
                  <c:v>1</c:v>
                </c:pt>
                <c:pt idx="11">
                  <c:v>0.89680958904109587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A0-421A-9774-519024D39B32}"/>
            </c:ext>
          </c:extLst>
        </c:ser>
        <c:ser>
          <c:idx val="1"/>
          <c:order val="1"/>
          <c:tx>
            <c:strRef>
              <c:f>total!$AB$43</c:f>
              <c:strCache>
                <c:ptCount val="1"/>
                <c:pt idx="0">
                  <c:v>نسبة الانحراف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total!$AD$44:$AD$55</c:f>
              <c:strCache>
                <c:ptCount val="12"/>
                <c:pt idx="0">
                  <c:v>الهدف 1 </c:v>
                </c:pt>
                <c:pt idx="1">
                  <c:v>الهدف 2</c:v>
                </c:pt>
                <c:pt idx="2">
                  <c:v>الهدف 3 </c:v>
                </c:pt>
                <c:pt idx="3">
                  <c:v>الهدف 4</c:v>
                </c:pt>
                <c:pt idx="4">
                  <c:v>الهدف 5</c:v>
                </c:pt>
                <c:pt idx="5">
                  <c:v>الهدف 6</c:v>
                </c:pt>
                <c:pt idx="6">
                  <c:v>الهدف 7</c:v>
                </c:pt>
                <c:pt idx="7">
                  <c:v>الهدف 8</c:v>
                </c:pt>
                <c:pt idx="8">
                  <c:v>الهدف 9</c:v>
                </c:pt>
                <c:pt idx="9">
                  <c:v>الهدف 10</c:v>
                </c:pt>
                <c:pt idx="10">
                  <c:v>الهدف 11</c:v>
                </c:pt>
                <c:pt idx="11">
                  <c:v>الهدف 12</c:v>
                </c:pt>
              </c:strCache>
            </c:strRef>
          </c:cat>
          <c:val>
            <c:numRef>
              <c:f>total!$AB$44:$AB$55</c:f>
              <c:numCache>
                <c:formatCode>0%</c:formatCode>
                <c:ptCount val="12"/>
                <c:pt idx="0">
                  <c:v>1.336764705882354E-2</c:v>
                </c:pt>
                <c:pt idx="1">
                  <c:v>9.5846153846153026E-3</c:v>
                </c:pt>
                <c:pt idx="2">
                  <c:v>2.5550000000000073E-2</c:v>
                </c:pt>
                <c:pt idx="3">
                  <c:v>9.5566666666666689E-2</c:v>
                </c:pt>
                <c:pt idx="4">
                  <c:v>2.9616666666666513E-2</c:v>
                </c:pt>
                <c:pt idx="5">
                  <c:v>3.5539999999999905E-2</c:v>
                </c:pt>
                <c:pt idx="6">
                  <c:v>2.9616666666666513E-2</c:v>
                </c:pt>
                <c:pt idx="7">
                  <c:v>1.6154545454545421E-2</c:v>
                </c:pt>
                <c:pt idx="8">
                  <c:v>4.4424999999999937E-2</c:v>
                </c:pt>
                <c:pt idx="9">
                  <c:v>8.4944444444444489E-2</c:v>
                </c:pt>
                <c:pt idx="10">
                  <c:v>0</c:v>
                </c:pt>
                <c:pt idx="11">
                  <c:v>9.6752054794520648E-2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A0-421A-9774-519024D39B32}"/>
            </c:ext>
          </c:extLst>
        </c:ser>
        <c:ser>
          <c:idx val="2"/>
          <c:order val="2"/>
          <c:tx>
            <c:strRef>
              <c:f>total!$AA$43</c:f>
              <c:strCache>
                <c:ptCount val="1"/>
                <c:pt idx="0">
                  <c:v>الإنجاز المخطط المستهدف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total!$AD$44:$AD$55</c:f>
              <c:strCache>
                <c:ptCount val="12"/>
                <c:pt idx="0">
                  <c:v>الهدف 1 </c:v>
                </c:pt>
                <c:pt idx="1">
                  <c:v>الهدف 2</c:v>
                </c:pt>
                <c:pt idx="2">
                  <c:v>الهدف 3 </c:v>
                </c:pt>
                <c:pt idx="3">
                  <c:v>الهدف 4</c:v>
                </c:pt>
                <c:pt idx="4">
                  <c:v>الهدف 5</c:v>
                </c:pt>
                <c:pt idx="5">
                  <c:v>الهدف 6</c:v>
                </c:pt>
                <c:pt idx="6">
                  <c:v>الهدف 7</c:v>
                </c:pt>
                <c:pt idx="7">
                  <c:v>الهدف 8</c:v>
                </c:pt>
                <c:pt idx="8">
                  <c:v>الهدف 9</c:v>
                </c:pt>
                <c:pt idx="9">
                  <c:v>الهدف 10</c:v>
                </c:pt>
                <c:pt idx="10">
                  <c:v>الهدف 11</c:v>
                </c:pt>
                <c:pt idx="11">
                  <c:v>الهدف 12</c:v>
                </c:pt>
              </c:strCache>
            </c:strRef>
          </c:cat>
          <c:val>
            <c:numRef>
              <c:f>total!$AA$44:$AA$55</c:f>
              <c:numCache>
                <c:formatCode>0%</c:formatCode>
                <c:ptCount val="12"/>
                <c:pt idx="0">
                  <c:v>7.6470588235294512E-3</c:v>
                </c:pt>
                <c:pt idx="1">
                  <c:v>1.0000000000000009E-2</c:v>
                </c:pt>
                <c:pt idx="2">
                  <c:v>2.7857142857142914E-2</c:v>
                </c:pt>
                <c:pt idx="3">
                  <c:v>7.5833333333333308E-2</c:v>
                </c:pt>
                <c:pt idx="4">
                  <c:v>3.6666666666666736E-2</c:v>
                </c:pt>
                <c:pt idx="5">
                  <c:v>4.4000000000000039E-2</c:v>
                </c:pt>
                <c:pt idx="6">
                  <c:v>3.6666666666666736E-2</c:v>
                </c:pt>
                <c:pt idx="7">
                  <c:v>2.0000000000000018E-2</c:v>
                </c:pt>
                <c:pt idx="8">
                  <c:v>5.5000000000000049E-2</c:v>
                </c:pt>
                <c:pt idx="9">
                  <c:v>5.555555555555558E-2</c:v>
                </c:pt>
                <c:pt idx="10">
                  <c:v>0</c:v>
                </c:pt>
                <c:pt idx="11">
                  <c:v>6.4383561643834852E-3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A0-421A-9774-519024D39B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54024144"/>
        <c:axId val="907253136"/>
      </c:barChart>
      <c:catAx>
        <c:axId val="75402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253136"/>
        <c:crosses val="autoZero"/>
        <c:auto val="1"/>
        <c:lblAlgn val="ctr"/>
        <c:lblOffset val="100"/>
        <c:noMultiLvlLbl val="0"/>
      </c:catAx>
      <c:valAx>
        <c:axId val="907253136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40241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90000"/>
                  <a:lumOff val="1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D63-4BEB-8A87-6F6882D30178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D63-4BEB-8A87-6F6882D301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نسبة الإنجاز</c:v>
                </c:pt>
                <c:pt idx="1">
                  <c:v>نسبة الانحراف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0.91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63-4BEB-8A87-6F6882D301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9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657446598683277"/>
          <c:y val="0.13109244391411071"/>
          <c:w val="0.54791703449910367"/>
          <c:h val="0.615480882179891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مكتمل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90000"/>
                  <a:lumOff val="1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6C9-445E-AF3C-766BCF75325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90000"/>
                  <a:lumOff val="1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6C9-445E-AF3C-766BCF75325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90000"/>
                  <a:lumOff val="1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6C9-445E-AF3C-766BCF7532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الأعمال التطويرية</c:v>
                </c:pt>
                <c:pt idx="1">
                  <c:v>المشاريع</c:v>
                </c:pt>
                <c:pt idx="2">
                  <c:v>إجمالي المشاريع والأعمال التطويرية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150</c:v>
                </c:pt>
                <c:pt idx="1">
                  <c:v>8</c:v>
                </c:pt>
                <c:pt idx="2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C9-445E-AF3C-766BCF7532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مستمر للخطة الاستراتيجية الثالثة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الأعمال التطويرية</c:v>
                </c:pt>
                <c:pt idx="1">
                  <c:v>المشاريع</c:v>
                </c:pt>
                <c:pt idx="2">
                  <c:v>إجمالي المشاريع والأعمال التطويرية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10</c:v>
                </c:pt>
                <c:pt idx="1">
                  <c:v>11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C9-445E-AF3C-766BCF7532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1567024"/>
        <c:axId val="31568944"/>
      </c:barChart>
      <c:catAx>
        <c:axId val="31567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68944"/>
        <c:crosses val="autoZero"/>
        <c:auto val="1"/>
        <c:lblAlgn val="ctr"/>
        <c:lblOffset val="100"/>
        <c:noMultiLvlLbl val="0"/>
      </c:catAx>
      <c:valAx>
        <c:axId val="31568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KW" sz="1800" b="1" i="0">
                <a:effectLst/>
              </a:rPr>
              <a:t>ملخص إنجاز الأهداف الاستراتيجية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total!$AC$43</c:f>
              <c:strCache>
                <c:ptCount val="1"/>
                <c:pt idx="0">
                  <c:v>الإنجاز الفعلي</c:v>
                </c:pt>
              </c:strCache>
            </c:strRef>
          </c:tx>
          <c:spPr>
            <a:solidFill>
              <a:srgbClr val="B0E900"/>
            </a:solidFill>
            <a:ln>
              <a:noFill/>
            </a:ln>
            <a:effectLst/>
          </c:spPr>
          <c:invertIfNegative val="0"/>
          <c:cat>
            <c:strRef>
              <c:f>total!$AD$44:$AD$55</c:f>
              <c:strCache>
                <c:ptCount val="12"/>
                <c:pt idx="0">
                  <c:v>الهدف 1 </c:v>
                </c:pt>
                <c:pt idx="1">
                  <c:v>الهدف 2</c:v>
                </c:pt>
                <c:pt idx="2">
                  <c:v>الهدف 3 </c:v>
                </c:pt>
                <c:pt idx="3">
                  <c:v>الهدف 4</c:v>
                </c:pt>
                <c:pt idx="4">
                  <c:v>الهدف 5</c:v>
                </c:pt>
                <c:pt idx="5">
                  <c:v>الهدف 6</c:v>
                </c:pt>
                <c:pt idx="6">
                  <c:v>الهدف 7</c:v>
                </c:pt>
                <c:pt idx="7">
                  <c:v>الهدف 8</c:v>
                </c:pt>
                <c:pt idx="8">
                  <c:v>الهدف 9</c:v>
                </c:pt>
                <c:pt idx="9">
                  <c:v>الهدف 10</c:v>
                </c:pt>
                <c:pt idx="10">
                  <c:v>الهدف 11</c:v>
                </c:pt>
                <c:pt idx="11">
                  <c:v>الهدف 12</c:v>
                </c:pt>
              </c:strCache>
            </c:strRef>
          </c:cat>
          <c:val>
            <c:numRef>
              <c:f>total!$AC$44:$AC$55</c:f>
              <c:numCache>
                <c:formatCode>0%</c:formatCode>
                <c:ptCount val="12"/>
                <c:pt idx="0">
                  <c:v>0.97898529411764701</c:v>
                </c:pt>
                <c:pt idx="1">
                  <c:v>0.98041538461538469</c:v>
                </c:pt>
                <c:pt idx="2">
                  <c:v>0.94659285714285701</c:v>
                </c:pt>
                <c:pt idx="3">
                  <c:v>0.8286</c:v>
                </c:pt>
                <c:pt idx="4">
                  <c:v>0.93371666666666675</c:v>
                </c:pt>
                <c:pt idx="5">
                  <c:v>0.92046000000000006</c:v>
                </c:pt>
                <c:pt idx="6">
                  <c:v>0.93371666666666675</c:v>
                </c:pt>
                <c:pt idx="7">
                  <c:v>0.96384545454545456</c:v>
                </c:pt>
                <c:pt idx="8">
                  <c:v>0.90057500000000001</c:v>
                </c:pt>
                <c:pt idx="9">
                  <c:v>0.85949999999999993</c:v>
                </c:pt>
                <c:pt idx="10">
                  <c:v>1</c:v>
                </c:pt>
                <c:pt idx="11">
                  <c:v>0.89680958904109587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A7-4610-A4F7-448CA6C2B399}"/>
            </c:ext>
          </c:extLst>
        </c:ser>
        <c:ser>
          <c:idx val="1"/>
          <c:order val="1"/>
          <c:tx>
            <c:strRef>
              <c:f>total!$AB$43</c:f>
              <c:strCache>
                <c:ptCount val="1"/>
                <c:pt idx="0">
                  <c:v>نسبة الانحراف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0"/>
          <c:cat>
            <c:strRef>
              <c:f>total!$AD$44:$AD$55</c:f>
              <c:strCache>
                <c:ptCount val="12"/>
                <c:pt idx="0">
                  <c:v>الهدف 1 </c:v>
                </c:pt>
                <c:pt idx="1">
                  <c:v>الهدف 2</c:v>
                </c:pt>
                <c:pt idx="2">
                  <c:v>الهدف 3 </c:v>
                </c:pt>
                <c:pt idx="3">
                  <c:v>الهدف 4</c:v>
                </c:pt>
                <c:pt idx="4">
                  <c:v>الهدف 5</c:v>
                </c:pt>
                <c:pt idx="5">
                  <c:v>الهدف 6</c:v>
                </c:pt>
                <c:pt idx="6">
                  <c:v>الهدف 7</c:v>
                </c:pt>
                <c:pt idx="7">
                  <c:v>الهدف 8</c:v>
                </c:pt>
                <c:pt idx="8">
                  <c:v>الهدف 9</c:v>
                </c:pt>
                <c:pt idx="9">
                  <c:v>الهدف 10</c:v>
                </c:pt>
                <c:pt idx="10">
                  <c:v>الهدف 11</c:v>
                </c:pt>
                <c:pt idx="11">
                  <c:v>الهدف 12</c:v>
                </c:pt>
              </c:strCache>
            </c:strRef>
          </c:cat>
          <c:val>
            <c:numRef>
              <c:f>total!$AB$44:$AB$55</c:f>
              <c:numCache>
                <c:formatCode>0%</c:formatCode>
                <c:ptCount val="12"/>
                <c:pt idx="0">
                  <c:v>1.336764705882354E-2</c:v>
                </c:pt>
                <c:pt idx="1">
                  <c:v>9.5846153846153026E-3</c:v>
                </c:pt>
                <c:pt idx="2">
                  <c:v>2.5550000000000073E-2</c:v>
                </c:pt>
                <c:pt idx="3">
                  <c:v>9.5566666666666689E-2</c:v>
                </c:pt>
                <c:pt idx="4">
                  <c:v>2.9616666666666513E-2</c:v>
                </c:pt>
                <c:pt idx="5">
                  <c:v>3.5539999999999905E-2</c:v>
                </c:pt>
                <c:pt idx="6">
                  <c:v>2.9616666666666513E-2</c:v>
                </c:pt>
                <c:pt idx="7">
                  <c:v>1.6154545454545421E-2</c:v>
                </c:pt>
                <c:pt idx="8">
                  <c:v>4.4424999999999937E-2</c:v>
                </c:pt>
                <c:pt idx="9">
                  <c:v>8.4944444444444489E-2</c:v>
                </c:pt>
                <c:pt idx="10">
                  <c:v>0</c:v>
                </c:pt>
                <c:pt idx="11">
                  <c:v>9.6752054794520648E-2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A7-4610-A4F7-448CA6C2B399}"/>
            </c:ext>
          </c:extLst>
        </c:ser>
        <c:ser>
          <c:idx val="2"/>
          <c:order val="2"/>
          <c:tx>
            <c:strRef>
              <c:f>total!$AA$43</c:f>
              <c:strCache>
                <c:ptCount val="1"/>
                <c:pt idx="0">
                  <c:v>الإنجاز المخطط المستهدف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total!$AD$44:$AD$55</c:f>
              <c:strCache>
                <c:ptCount val="12"/>
                <c:pt idx="0">
                  <c:v>الهدف 1 </c:v>
                </c:pt>
                <c:pt idx="1">
                  <c:v>الهدف 2</c:v>
                </c:pt>
                <c:pt idx="2">
                  <c:v>الهدف 3 </c:v>
                </c:pt>
                <c:pt idx="3">
                  <c:v>الهدف 4</c:v>
                </c:pt>
                <c:pt idx="4">
                  <c:v>الهدف 5</c:v>
                </c:pt>
                <c:pt idx="5">
                  <c:v>الهدف 6</c:v>
                </c:pt>
                <c:pt idx="6">
                  <c:v>الهدف 7</c:v>
                </c:pt>
                <c:pt idx="7">
                  <c:v>الهدف 8</c:v>
                </c:pt>
                <c:pt idx="8">
                  <c:v>الهدف 9</c:v>
                </c:pt>
                <c:pt idx="9">
                  <c:v>الهدف 10</c:v>
                </c:pt>
                <c:pt idx="10">
                  <c:v>الهدف 11</c:v>
                </c:pt>
                <c:pt idx="11">
                  <c:v>الهدف 12</c:v>
                </c:pt>
              </c:strCache>
            </c:strRef>
          </c:cat>
          <c:val>
            <c:numRef>
              <c:f>total!$AA$44:$AA$55</c:f>
              <c:numCache>
                <c:formatCode>0%</c:formatCode>
                <c:ptCount val="12"/>
                <c:pt idx="0">
                  <c:v>7.6470588235294512E-3</c:v>
                </c:pt>
                <c:pt idx="1">
                  <c:v>1.0000000000000009E-2</c:v>
                </c:pt>
                <c:pt idx="2">
                  <c:v>2.7857142857142914E-2</c:v>
                </c:pt>
                <c:pt idx="3">
                  <c:v>7.5833333333333308E-2</c:v>
                </c:pt>
                <c:pt idx="4">
                  <c:v>3.6666666666666736E-2</c:v>
                </c:pt>
                <c:pt idx="5">
                  <c:v>4.4000000000000039E-2</c:v>
                </c:pt>
                <c:pt idx="6">
                  <c:v>3.6666666666666736E-2</c:v>
                </c:pt>
                <c:pt idx="7">
                  <c:v>2.0000000000000018E-2</c:v>
                </c:pt>
                <c:pt idx="8">
                  <c:v>5.5000000000000049E-2</c:v>
                </c:pt>
                <c:pt idx="9">
                  <c:v>5.555555555555558E-2</c:v>
                </c:pt>
                <c:pt idx="10">
                  <c:v>0</c:v>
                </c:pt>
                <c:pt idx="11">
                  <c:v>6.4383561643834852E-3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A7-4610-A4F7-448CA6C2B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54024144"/>
        <c:axId val="907253136"/>
      </c:barChart>
      <c:catAx>
        <c:axId val="754024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7253136"/>
        <c:crosses val="autoZero"/>
        <c:auto val="1"/>
        <c:lblAlgn val="ctr"/>
        <c:lblOffset val="100"/>
        <c:noMultiLvlLbl val="0"/>
      </c:catAx>
      <c:valAx>
        <c:axId val="907253136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402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BD7ADD-5D2D-41D5-B20A-18E289A8AB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668" cy="46640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A8560F-AD36-4A84-8C52-BB976478DB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714" y="1"/>
            <a:ext cx="3037668" cy="46640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4F9781E9-14B9-456D-936E-FCD46F0B5DE3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DA7058-74AE-4437-8E0F-E6AE2FD44B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323"/>
            <a:ext cx="3037668" cy="466399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38655-F014-4D5E-A9D1-48B045F6C8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714" y="8829323"/>
            <a:ext cx="3037668" cy="466399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84F8A4EC-EBC6-4558-BF1A-B288884E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84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668" cy="464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0" tIns="91270" rIns="91270" bIns="9127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714" y="0"/>
            <a:ext cx="3037668" cy="464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0" tIns="91270" rIns="91270" bIns="9127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-241300" y="696913"/>
            <a:ext cx="6196013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377906" y="4415469"/>
            <a:ext cx="6199383" cy="418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0" tIns="91270" rIns="91270" bIns="9127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Noto Sans Symbols"/>
              <a:buChar char="−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Char char="−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57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Char char="−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Char char="−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Char char="−"/>
              <a:defRPr sz="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2857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Char char="−"/>
              <a:defRPr sz="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2857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Char char="−"/>
              <a:defRPr sz="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28575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00"/>
              <a:buFont typeface="Noto Sans Symbols"/>
              <a:buChar char="−"/>
              <a:defRPr sz="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324"/>
            <a:ext cx="3037668" cy="464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0" tIns="91270" rIns="91270" bIns="9127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714" y="8829324"/>
            <a:ext cx="3037668" cy="464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0" tIns="45622" rIns="91270" bIns="45622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18:notes"/>
          <p:cNvSpPr txBox="1">
            <a:spLocks noGrp="1"/>
          </p:cNvSpPr>
          <p:nvPr>
            <p:ph type="body" idx="1"/>
          </p:nvPr>
        </p:nvSpPr>
        <p:spPr>
          <a:xfrm>
            <a:off x="366459" y="4715909"/>
            <a:ext cx="6011607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5" tIns="91415" rIns="91415" bIns="91415" anchor="ctr" anchorCtr="0">
            <a:noAutofit/>
          </a:bodyPr>
          <a:lstStyle/>
          <a:p>
            <a:pPr marL="0" indent="0"/>
            <a:endParaRPr lang="en-US"/>
          </a:p>
        </p:txBody>
      </p:sp>
      <p:sp>
        <p:nvSpPr>
          <p:cNvPr id="793" name="Google Shape;79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39750" y="744538"/>
            <a:ext cx="6618288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3472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18:notes"/>
          <p:cNvSpPr txBox="1">
            <a:spLocks noGrp="1"/>
          </p:cNvSpPr>
          <p:nvPr>
            <p:ph type="body" idx="1"/>
          </p:nvPr>
        </p:nvSpPr>
        <p:spPr>
          <a:xfrm>
            <a:off x="366459" y="4715909"/>
            <a:ext cx="6011607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5" tIns="91415" rIns="91415" bIns="91415" anchor="ctr" anchorCtr="0">
            <a:noAutofit/>
          </a:bodyPr>
          <a:lstStyle/>
          <a:p>
            <a:pPr marL="0" indent="0"/>
            <a:endParaRPr lang="en-US"/>
          </a:p>
        </p:txBody>
      </p:sp>
      <p:sp>
        <p:nvSpPr>
          <p:cNvPr id="793" name="Google Shape;79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39750" y="744538"/>
            <a:ext cx="6618288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615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18:notes"/>
          <p:cNvSpPr txBox="1">
            <a:spLocks noGrp="1"/>
          </p:cNvSpPr>
          <p:nvPr>
            <p:ph type="body" idx="1"/>
          </p:nvPr>
        </p:nvSpPr>
        <p:spPr>
          <a:xfrm>
            <a:off x="366459" y="4715909"/>
            <a:ext cx="6011607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5" tIns="91415" rIns="91415" bIns="91415" anchor="ctr" anchorCtr="0">
            <a:noAutofit/>
          </a:bodyPr>
          <a:lstStyle/>
          <a:p>
            <a:pPr marL="0" indent="0"/>
            <a:endParaRPr lang="en-US"/>
          </a:p>
        </p:txBody>
      </p:sp>
      <p:sp>
        <p:nvSpPr>
          <p:cNvPr id="793" name="Google Shape;79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39750" y="744538"/>
            <a:ext cx="6618288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3943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18:notes"/>
          <p:cNvSpPr txBox="1">
            <a:spLocks noGrp="1"/>
          </p:cNvSpPr>
          <p:nvPr>
            <p:ph type="body" idx="1"/>
          </p:nvPr>
        </p:nvSpPr>
        <p:spPr>
          <a:xfrm>
            <a:off x="366459" y="4715909"/>
            <a:ext cx="6011607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5" tIns="91415" rIns="91415" bIns="91415" anchor="ctr" anchorCtr="0">
            <a:noAutofit/>
          </a:bodyPr>
          <a:lstStyle/>
          <a:p>
            <a:pPr marL="0" indent="0"/>
            <a:endParaRPr lang="en-US"/>
          </a:p>
        </p:txBody>
      </p:sp>
      <p:sp>
        <p:nvSpPr>
          <p:cNvPr id="793" name="Google Shape;79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39750" y="744538"/>
            <a:ext cx="6618288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3417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3:notes"/>
          <p:cNvSpPr txBox="1">
            <a:spLocks noGrp="1"/>
          </p:cNvSpPr>
          <p:nvPr>
            <p:ph type="body" idx="1"/>
          </p:nvPr>
        </p:nvSpPr>
        <p:spPr>
          <a:xfrm>
            <a:off x="366459" y="4715909"/>
            <a:ext cx="6011607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5" tIns="91415" rIns="91415" bIns="91415" anchor="ctr" anchorCtr="0">
            <a:noAutofit/>
          </a:bodyPr>
          <a:lstStyle/>
          <a:p>
            <a:pPr marL="0" indent="0"/>
            <a:endParaRPr lang="en-US"/>
          </a:p>
        </p:txBody>
      </p:sp>
      <p:sp>
        <p:nvSpPr>
          <p:cNvPr id="295" name="Google Shape;29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39750" y="744538"/>
            <a:ext cx="6618288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7055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9:notes"/>
          <p:cNvSpPr txBox="1">
            <a:spLocks noGrp="1"/>
          </p:cNvSpPr>
          <p:nvPr>
            <p:ph type="body" idx="1"/>
          </p:nvPr>
        </p:nvSpPr>
        <p:spPr>
          <a:xfrm>
            <a:off x="366459" y="4715909"/>
            <a:ext cx="6011607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5" tIns="91415" rIns="91415" bIns="91415" anchor="ctr" anchorCtr="0">
            <a:noAutofit/>
          </a:bodyPr>
          <a:lstStyle/>
          <a:p>
            <a:pPr marL="0" indent="0"/>
            <a:endParaRPr lang="en-US"/>
          </a:p>
        </p:txBody>
      </p:sp>
      <p:sp>
        <p:nvSpPr>
          <p:cNvPr id="217" name="Google Shape;21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39750" y="744538"/>
            <a:ext cx="6618288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2778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4:notes"/>
          <p:cNvSpPr txBox="1">
            <a:spLocks noGrp="1"/>
          </p:cNvSpPr>
          <p:nvPr>
            <p:ph type="body" idx="1"/>
          </p:nvPr>
        </p:nvSpPr>
        <p:spPr>
          <a:xfrm>
            <a:off x="366459" y="4715909"/>
            <a:ext cx="6011607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5" tIns="91415" rIns="91415" bIns="91415" anchor="ctr" anchorCtr="0">
            <a:noAutofit/>
          </a:bodyPr>
          <a:lstStyle/>
          <a:p>
            <a:pPr marL="0" indent="0"/>
            <a:endParaRPr lang="en-US"/>
          </a:p>
        </p:txBody>
      </p:sp>
      <p:sp>
        <p:nvSpPr>
          <p:cNvPr id="319" name="Google Shape;3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-539750" y="744538"/>
            <a:ext cx="6618288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3"/>
          <p:cNvPicPr preferRelativeResize="0"/>
          <p:nvPr/>
        </p:nvPicPr>
        <p:blipFill/>
        <p:spPr>
          <a:xfrm>
            <a:off x="1588" y="1588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24" name="Google Shape;24;p3"/>
          <p:cNvSpPr/>
          <p:nvPr/>
        </p:nvSpPr>
        <p:spPr>
          <a:xfrm>
            <a:off x="0" y="6792686"/>
            <a:ext cx="12190413" cy="66902"/>
          </a:xfrm>
          <a:prstGeom prst="rect">
            <a:avLst/>
          </a:prstGeom>
          <a:gradFill>
            <a:gsLst>
              <a:gs pos="0">
                <a:schemeClr val="accent3"/>
              </a:gs>
              <a:gs pos="51000">
                <a:schemeClr val="accent4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11463564" y="6386780"/>
            <a:ext cx="391886" cy="47280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334963" y="510504"/>
            <a:ext cx="11520487" cy="49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334963" y="1616487"/>
            <a:ext cx="11520487" cy="4561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334963" y="6453683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4/8/18</a:t>
            </a:r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4038075" y="6453683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11463564" y="6453683"/>
            <a:ext cx="391886" cy="36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buNone/>
              <a:defRPr sz="10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buNone/>
              <a:defRPr sz="10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buNone/>
              <a:defRPr sz="10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buNone/>
              <a:defRPr sz="10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spcBef>
                <a:spcPts val="0"/>
              </a:spcBef>
              <a:buNone/>
              <a:defRPr sz="10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spcBef>
                <a:spcPts val="0"/>
              </a:spcBef>
              <a:buNone/>
              <a:defRPr sz="10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spcBef>
                <a:spcPts val="0"/>
              </a:spcBef>
              <a:buNone/>
              <a:defRPr sz="10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spcBef>
                <a:spcPts val="0"/>
              </a:spcBef>
              <a:buNone/>
              <a:defRPr sz="10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body" idx="2"/>
          </p:nvPr>
        </p:nvSpPr>
        <p:spPr>
          <a:xfrm>
            <a:off x="334963" y="1001936"/>
            <a:ext cx="11520487" cy="3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86">
          <p15:clr>
            <a:srgbClr val="FBAE40"/>
          </p15:clr>
        </p15:guide>
        <p15:guide id="2" pos="211">
          <p15:clr>
            <a:srgbClr val="FBAE40"/>
          </p15:clr>
        </p15:guide>
        <p15:guide id="3" pos="7468">
          <p15:clr>
            <a:srgbClr val="FBAE40"/>
          </p15:clr>
        </p15:guide>
        <p15:guide id="4" orient="horz" pos="91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/>
        <p:spPr>
          <a:xfrm>
            <a:off x="1588" y="1588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838091" y="365210"/>
            <a:ext cx="10514231" cy="1325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838091" y="1826048"/>
            <a:ext cx="10514231" cy="4352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838091" y="6357822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4/8/18</a:t>
            </a:r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4038075" y="6357822"/>
            <a:ext cx="4114264" cy="36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8609479" y="6357822"/>
            <a:ext cx="2742843" cy="36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ar-KW" sz="2400"/>
              <a:t>ملخص الخطة الاستراتيجية: </a:t>
            </a:r>
            <a:r>
              <a:rPr lang="ar-KW" sz="2400">
                <a:solidFill>
                  <a:schemeClr val="accent5">
                    <a:lumMod val="25000"/>
                  </a:schemeClr>
                </a:solidFill>
              </a:rPr>
              <a:t>مراحل إدارة الخطة الاستراتيجية</a:t>
            </a:r>
            <a:endParaRPr sz="2400">
              <a:solidFill>
                <a:schemeClr val="accent5">
                  <a:lumMod val="25000"/>
                </a:schemeClr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2A3AAF-FF2C-44B5-B386-443F7879F2BE}"/>
              </a:ext>
            </a:extLst>
          </p:cNvPr>
          <p:cNvGrpSpPr/>
          <p:nvPr/>
        </p:nvGrpSpPr>
        <p:grpSpPr>
          <a:xfrm>
            <a:off x="334963" y="316453"/>
            <a:ext cx="11488862" cy="190327"/>
            <a:chOff x="334963" y="316453"/>
            <a:chExt cx="11488862" cy="19032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33F6FBF-DDBA-4DD1-A8A9-FE3E7C396411}"/>
                </a:ext>
              </a:extLst>
            </p:cNvPr>
            <p:cNvGrpSpPr/>
            <p:nvPr/>
          </p:nvGrpSpPr>
          <p:grpSpPr>
            <a:xfrm>
              <a:off x="10026376" y="318843"/>
              <a:ext cx="1797449" cy="91440"/>
              <a:chOff x="10026376" y="318843"/>
              <a:chExt cx="1797449" cy="91440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A7C2238-F5D0-48D3-9159-F85D3F618787}"/>
                  </a:ext>
                </a:extLst>
              </p:cNvPr>
              <p:cNvGrpSpPr/>
              <p:nvPr/>
            </p:nvGrpSpPr>
            <p:grpSpPr>
              <a:xfrm>
                <a:off x="10026376" y="318843"/>
                <a:ext cx="1797449" cy="91440"/>
                <a:chOff x="10026376" y="318843"/>
                <a:chExt cx="1797449" cy="91440"/>
              </a:xfrm>
            </p:grpSpPr>
            <p:sp>
              <p:nvSpPr>
                <p:cNvPr id="11" name="Google Shape;248;p18">
                  <a:extLst>
                    <a:ext uri="{FF2B5EF4-FFF2-40B4-BE49-F238E27FC236}">
                      <a16:creationId xmlns:a16="http://schemas.microsoft.com/office/drawing/2014/main" id="{1DAD74EB-E1A2-4EF9-84C4-5F21086E130C}"/>
                    </a:ext>
                  </a:extLst>
                </p:cNvPr>
                <p:cNvSpPr/>
                <p:nvPr/>
              </p:nvSpPr>
              <p:spPr>
                <a:xfrm>
                  <a:off x="11000865" y="318843"/>
                  <a:ext cx="822960" cy="9144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" name="Google Shape;247;p18">
                  <a:extLst>
                    <a:ext uri="{FF2B5EF4-FFF2-40B4-BE49-F238E27FC236}">
                      <a16:creationId xmlns:a16="http://schemas.microsoft.com/office/drawing/2014/main" id="{AEF46D29-9E74-4A68-8706-90CDBF95D3CF}"/>
                    </a:ext>
                  </a:extLst>
                </p:cNvPr>
                <p:cNvSpPr/>
                <p:nvPr/>
              </p:nvSpPr>
              <p:spPr>
                <a:xfrm>
                  <a:off x="10026376" y="318843"/>
                  <a:ext cx="822960" cy="91440"/>
                </a:xfrm>
                <a:prstGeom prst="rect">
                  <a:avLst/>
                </a:prstGeom>
                <a:solidFill>
                  <a:schemeClr val="tx2">
                    <a:lumMod val="90000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" name="Google Shape;247;p18">
                <a:extLst>
                  <a:ext uri="{FF2B5EF4-FFF2-40B4-BE49-F238E27FC236}">
                    <a16:creationId xmlns:a16="http://schemas.microsoft.com/office/drawing/2014/main" id="{89C586B0-6D64-4181-994E-592AB36910DE}"/>
                  </a:ext>
                </a:extLst>
              </p:cNvPr>
              <p:cNvSpPr/>
              <p:nvPr/>
            </p:nvSpPr>
            <p:spPr>
              <a:xfrm>
                <a:off x="10444836" y="318843"/>
                <a:ext cx="274320" cy="9144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" name="Google Shape;247;p18">
                <a:extLst>
                  <a:ext uri="{FF2B5EF4-FFF2-40B4-BE49-F238E27FC236}">
                    <a16:creationId xmlns:a16="http://schemas.microsoft.com/office/drawing/2014/main" id="{9E107227-4DFC-4833-9E21-4DCDC2154F85}"/>
                  </a:ext>
                </a:extLst>
              </p:cNvPr>
              <p:cNvSpPr/>
              <p:nvPr/>
            </p:nvSpPr>
            <p:spPr>
              <a:xfrm>
                <a:off x="10725209" y="318843"/>
                <a:ext cx="274320" cy="9144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" name="Google Shape;247;p18">
              <a:extLst>
                <a:ext uri="{FF2B5EF4-FFF2-40B4-BE49-F238E27FC236}">
                  <a16:creationId xmlns:a16="http://schemas.microsoft.com/office/drawing/2014/main" id="{249E2C5A-1348-4063-96E6-39416DD09B18}"/>
                </a:ext>
              </a:extLst>
            </p:cNvPr>
            <p:cNvSpPr/>
            <p:nvPr/>
          </p:nvSpPr>
          <p:spPr>
            <a:xfrm>
              <a:off x="334963" y="316453"/>
              <a:ext cx="1608137" cy="190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D53700-0C5E-4656-B5BF-69ED76CFCF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F197D7A-452A-8DA9-96C0-396BA860B8CA}"/>
              </a:ext>
            </a:extLst>
          </p:cNvPr>
          <p:cNvGrpSpPr/>
          <p:nvPr/>
        </p:nvGrpSpPr>
        <p:grpSpPr>
          <a:xfrm>
            <a:off x="326471" y="937838"/>
            <a:ext cx="11494765" cy="5417738"/>
            <a:chOff x="326471" y="937838"/>
            <a:chExt cx="11494765" cy="5417738"/>
          </a:xfrm>
        </p:grpSpPr>
        <p:sp>
          <p:nvSpPr>
            <p:cNvPr id="19" name="Slide Number Placeholder 5">
              <a:extLst>
                <a:ext uri="{FF2B5EF4-FFF2-40B4-BE49-F238E27FC236}">
                  <a16:creationId xmlns:a16="http://schemas.microsoft.com/office/drawing/2014/main" id="{572791AC-A20A-4A9D-B297-D46F83223AEB}"/>
                </a:ext>
              </a:extLst>
            </p:cNvPr>
            <p:cNvSpPr txBox="1">
              <a:spLocks/>
            </p:cNvSpPr>
            <p:nvPr/>
          </p:nvSpPr>
          <p:spPr>
            <a:xfrm>
              <a:off x="2330615" y="5673224"/>
              <a:ext cx="439184" cy="3903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 sz="1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  <a:lvl2pPr marL="0" marR="0" lvl="1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 sz="1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defRPr>
              </a:lvl2pPr>
              <a:lvl3pPr marL="0" marR="0" lvl="2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 sz="1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defRPr>
              </a:lvl3pPr>
              <a:lvl4pPr marL="0" marR="0" lvl="3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 sz="1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defRPr>
              </a:lvl4pPr>
              <a:lvl5pPr marL="0" marR="0" lvl="4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 sz="1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defRPr>
              </a:lvl5pPr>
              <a:lvl6pPr marL="0" marR="0" lvl="5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 sz="1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defRPr>
              </a:lvl6pPr>
              <a:lvl7pPr marL="0" marR="0" lvl="6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 sz="1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defRPr>
              </a:lvl7pPr>
              <a:lvl8pPr marL="0" marR="0" lvl="7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 sz="1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defRPr>
              </a:lvl8pPr>
              <a:lvl9pPr marL="0" marR="0" lvl="8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  <a:defRPr sz="1000" b="0" i="0" u="none" strike="noStrike" cap="none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defRPr>
              </a:lvl9pPr>
            </a:lstStyle>
            <a:p>
              <a:fld id="{F68327C5-B821-4FE9-A59A-A60D9EB59A9A}" type="slidenum">
                <a:rPr lang="en-US" smtClean="0"/>
                <a:pPr/>
                <a:t>1</a:t>
              </a:fld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B572258-B425-483F-99E0-1C1557B4AC0A}"/>
                </a:ext>
              </a:extLst>
            </p:cNvPr>
            <p:cNvGrpSpPr/>
            <p:nvPr/>
          </p:nvGrpSpPr>
          <p:grpSpPr>
            <a:xfrm>
              <a:off x="2223538" y="2321226"/>
              <a:ext cx="8625798" cy="4008879"/>
              <a:chOff x="3215680" y="2924944"/>
              <a:chExt cx="8922924" cy="3897326"/>
            </a:xfrm>
          </p:grpSpPr>
          <p:sp>
            <p:nvSpPr>
              <p:cNvPr id="21" name="Freeform 67">
                <a:extLst>
                  <a:ext uri="{FF2B5EF4-FFF2-40B4-BE49-F238E27FC236}">
                    <a16:creationId xmlns:a16="http://schemas.microsoft.com/office/drawing/2014/main" id="{EA63D618-AD3F-4111-9521-E8AAC3BD934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215680" y="2924944"/>
                <a:ext cx="8922924" cy="3897325"/>
              </a:xfrm>
              <a:custGeom>
                <a:avLst/>
                <a:gdLst>
                  <a:gd name="T0" fmla="*/ 3459 w 8118"/>
                  <a:gd name="T1" fmla="*/ 6224 h 6296"/>
                  <a:gd name="T2" fmla="*/ 4254 w 8118"/>
                  <a:gd name="T3" fmla="*/ 5751 h 6296"/>
                  <a:gd name="T4" fmla="*/ 4863 w 8118"/>
                  <a:gd name="T5" fmla="*/ 5229 h 6296"/>
                  <a:gd name="T6" fmla="*/ 5206 w 8118"/>
                  <a:gd name="T7" fmla="*/ 4744 h 6296"/>
                  <a:gd name="T8" fmla="*/ 5288 w 8118"/>
                  <a:gd name="T9" fmla="*/ 4488 h 6296"/>
                  <a:gd name="T10" fmla="*/ 5287 w 8118"/>
                  <a:gd name="T11" fmla="*/ 4243 h 6296"/>
                  <a:gd name="T12" fmla="*/ 5192 w 8118"/>
                  <a:gd name="T13" fmla="*/ 4016 h 6296"/>
                  <a:gd name="T14" fmla="*/ 4996 w 8118"/>
                  <a:gd name="T15" fmla="*/ 3810 h 6296"/>
                  <a:gd name="T16" fmla="*/ 4789 w 8118"/>
                  <a:gd name="T17" fmla="*/ 3677 h 6296"/>
                  <a:gd name="T18" fmla="*/ 4050 w 8118"/>
                  <a:gd name="T19" fmla="*/ 3356 h 6296"/>
                  <a:gd name="T20" fmla="*/ 2882 w 8118"/>
                  <a:gd name="T21" fmla="*/ 3013 h 6296"/>
                  <a:gd name="T22" fmla="*/ 1377 w 8118"/>
                  <a:gd name="T23" fmla="*/ 2619 h 6296"/>
                  <a:gd name="T24" fmla="*/ 747 w 8118"/>
                  <a:gd name="T25" fmla="*/ 2387 h 6296"/>
                  <a:gd name="T26" fmla="*/ 475 w 8118"/>
                  <a:gd name="T27" fmla="*/ 2216 h 6296"/>
                  <a:gd name="T28" fmla="*/ 356 w 8118"/>
                  <a:gd name="T29" fmla="*/ 2023 h 6296"/>
                  <a:gd name="T30" fmla="*/ 396 w 8118"/>
                  <a:gd name="T31" fmla="*/ 1840 h 6296"/>
                  <a:gd name="T32" fmla="*/ 516 w 8118"/>
                  <a:gd name="T33" fmla="*/ 1693 h 6296"/>
                  <a:gd name="T34" fmla="*/ 866 w 8118"/>
                  <a:gd name="T35" fmla="*/ 1474 h 6296"/>
                  <a:gd name="T36" fmla="*/ 1594 w 8118"/>
                  <a:gd name="T37" fmla="*/ 1209 h 6296"/>
                  <a:gd name="T38" fmla="*/ 2453 w 8118"/>
                  <a:gd name="T39" fmla="*/ 910 h 6296"/>
                  <a:gd name="T40" fmla="*/ 2644 w 8118"/>
                  <a:gd name="T41" fmla="*/ 779 h 6296"/>
                  <a:gd name="T42" fmla="*/ 2703 w 8118"/>
                  <a:gd name="T43" fmla="*/ 649 h 6296"/>
                  <a:gd name="T44" fmla="*/ 2661 w 8118"/>
                  <a:gd name="T45" fmla="*/ 525 h 6296"/>
                  <a:gd name="T46" fmla="*/ 2470 w 8118"/>
                  <a:gd name="T47" fmla="*/ 377 h 6296"/>
                  <a:gd name="T48" fmla="*/ 2062 w 8118"/>
                  <a:gd name="T49" fmla="*/ 249 h 6296"/>
                  <a:gd name="T50" fmla="*/ 1014 w 8118"/>
                  <a:gd name="T51" fmla="*/ 123 h 6296"/>
                  <a:gd name="T52" fmla="*/ 0 w 8118"/>
                  <a:gd name="T53" fmla="*/ 95 h 6296"/>
                  <a:gd name="T54" fmla="*/ 598 w 8118"/>
                  <a:gd name="T55" fmla="*/ 5 h 6296"/>
                  <a:gd name="T56" fmla="*/ 1918 w 8118"/>
                  <a:gd name="T57" fmla="*/ 93 h 6296"/>
                  <a:gd name="T58" fmla="*/ 2563 w 8118"/>
                  <a:gd name="T59" fmla="*/ 221 h 6296"/>
                  <a:gd name="T60" fmla="*/ 2929 w 8118"/>
                  <a:gd name="T61" fmla="*/ 391 h 6296"/>
                  <a:gd name="T62" fmla="*/ 3026 w 8118"/>
                  <a:gd name="T63" fmla="*/ 502 h 6296"/>
                  <a:gd name="T64" fmla="*/ 3059 w 8118"/>
                  <a:gd name="T65" fmla="*/ 640 h 6296"/>
                  <a:gd name="T66" fmla="*/ 2994 w 8118"/>
                  <a:gd name="T67" fmla="*/ 767 h 6296"/>
                  <a:gd name="T68" fmla="*/ 2689 w 8118"/>
                  <a:gd name="T69" fmla="*/ 979 h 6296"/>
                  <a:gd name="T70" fmla="*/ 1936 w 8118"/>
                  <a:gd name="T71" fmla="*/ 1306 h 6296"/>
                  <a:gd name="T72" fmla="*/ 1429 w 8118"/>
                  <a:gd name="T73" fmla="*/ 1589 h 6296"/>
                  <a:gd name="T74" fmla="*/ 1303 w 8118"/>
                  <a:gd name="T75" fmla="*/ 1729 h 6296"/>
                  <a:gd name="T76" fmla="*/ 1292 w 8118"/>
                  <a:gd name="T77" fmla="*/ 1867 h 6296"/>
                  <a:gd name="T78" fmla="*/ 1463 w 8118"/>
                  <a:gd name="T79" fmla="*/ 2026 h 6296"/>
                  <a:gd name="T80" fmla="*/ 1872 w 8118"/>
                  <a:gd name="T81" fmla="*/ 2201 h 6296"/>
                  <a:gd name="T82" fmla="*/ 2962 w 8118"/>
                  <a:gd name="T83" fmla="*/ 2495 h 6296"/>
                  <a:gd name="T84" fmla="*/ 5216 w 8118"/>
                  <a:gd name="T85" fmla="*/ 3022 h 6296"/>
                  <a:gd name="T86" fmla="*/ 6311 w 8118"/>
                  <a:gd name="T87" fmla="*/ 3368 h 6296"/>
                  <a:gd name="T88" fmla="*/ 6705 w 8118"/>
                  <a:gd name="T89" fmla="*/ 3545 h 6296"/>
                  <a:gd name="T90" fmla="*/ 7424 w 8118"/>
                  <a:gd name="T91" fmla="*/ 3998 h 6296"/>
                  <a:gd name="T92" fmla="*/ 7873 w 8118"/>
                  <a:gd name="T93" fmla="*/ 4492 h 6296"/>
                  <a:gd name="T94" fmla="*/ 8086 w 8118"/>
                  <a:gd name="T95" fmla="*/ 5022 h 6296"/>
                  <a:gd name="T96" fmla="*/ 8104 w 8118"/>
                  <a:gd name="T97" fmla="*/ 5589 h 6296"/>
                  <a:gd name="T98" fmla="*/ 7960 w 8118"/>
                  <a:gd name="T99" fmla="*/ 6193 h 6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8118" h="6296">
                    <a:moveTo>
                      <a:pt x="7922" y="6296"/>
                    </a:moveTo>
                    <a:lnTo>
                      <a:pt x="3312" y="6296"/>
                    </a:lnTo>
                    <a:lnTo>
                      <a:pt x="3459" y="6224"/>
                    </a:lnTo>
                    <a:lnTo>
                      <a:pt x="3740" y="6075"/>
                    </a:lnTo>
                    <a:lnTo>
                      <a:pt x="4007" y="5916"/>
                    </a:lnTo>
                    <a:lnTo>
                      <a:pt x="4254" y="5751"/>
                    </a:lnTo>
                    <a:lnTo>
                      <a:pt x="4480" y="5581"/>
                    </a:lnTo>
                    <a:lnTo>
                      <a:pt x="4685" y="5407"/>
                    </a:lnTo>
                    <a:lnTo>
                      <a:pt x="4863" y="5229"/>
                    </a:lnTo>
                    <a:lnTo>
                      <a:pt x="5016" y="5052"/>
                    </a:lnTo>
                    <a:lnTo>
                      <a:pt x="5137" y="4875"/>
                    </a:lnTo>
                    <a:lnTo>
                      <a:pt x="5206" y="4744"/>
                    </a:lnTo>
                    <a:lnTo>
                      <a:pt x="5242" y="4658"/>
                    </a:lnTo>
                    <a:lnTo>
                      <a:pt x="5270" y="4571"/>
                    </a:lnTo>
                    <a:lnTo>
                      <a:pt x="5288" y="4488"/>
                    </a:lnTo>
                    <a:lnTo>
                      <a:pt x="5297" y="4404"/>
                    </a:lnTo>
                    <a:lnTo>
                      <a:pt x="5297" y="4322"/>
                    </a:lnTo>
                    <a:lnTo>
                      <a:pt x="5287" y="4243"/>
                    </a:lnTo>
                    <a:lnTo>
                      <a:pt x="5265" y="4165"/>
                    </a:lnTo>
                    <a:lnTo>
                      <a:pt x="5234" y="4089"/>
                    </a:lnTo>
                    <a:lnTo>
                      <a:pt x="5192" y="4016"/>
                    </a:lnTo>
                    <a:lnTo>
                      <a:pt x="5138" y="3944"/>
                    </a:lnTo>
                    <a:lnTo>
                      <a:pt x="5074" y="3876"/>
                    </a:lnTo>
                    <a:lnTo>
                      <a:pt x="4996" y="3810"/>
                    </a:lnTo>
                    <a:lnTo>
                      <a:pt x="4908" y="3746"/>
                    </a:lnTo>
                    <a:lnTo>
                      <a:pt x="4858" y="3717"/>
                    </a:lnTo>
                    <a:lnTo>
                      <a:pt x="4789" y="3677"/>
                    </a:lnTo>
                    <a:lnTo>
                      <a:pt x="4640" y="3599"/>
                    </a:lnTo>
                    <a:lnTo>
                      <a:pt x="4401" y="3490"/>
                    </a:lnTo>
                    <a:lnTo>
                      <a:pt x="4050" y="3356"/>
                    </a:lnTo>
                    <a:lnTo>
                      <a:pt x="3674" y="3234"/>
                    </a:lnTo>
                    <a:lnTo>
                      <a:pt x="3282" y="3120"/>
                    </a:lnTo>
                    <a:lnTo>
                      <a:pt x="2882" y="3013"/>
                    </a:lnTo>
                    <a:lnTo>
                      <a:pt x="2284" y="2862"/>
                    </a:lnTo>
                    <a:lnTo>
                      <a:pt x="1722" y="2717"/>
                    </a:lnTo>
                    <a:lnTo>
                      <a:pt x="1377" y="2619"/>
                    </a:lnTo>
                    <a:lnTo>
                      <a:pt x="1069" y="2519"/>
                    </a:lnTo>
                    <a:lnTo>
                      <a:pt x="867" y="2442"/>
                    </a:lnTo>
                    <a:lnTo>
                      <a:pt x="747" y="2387"/>
                    </a:lnTo>
                    <a:lnTo>
                      <a:pt x="641" y="2332"/>
                    </a:lnTo>
                    <a:lnTo>
                      <a:pt x="550" y="2275"/>
                    </a:lnTo>
                    <a:lnTo>
                      <a:pt x="475" y="2216"/>
                    </a:lnTo>
                    <a:lnTo>
                      <a:pt x="416" y="2154"/>
                    </a:lnTo>
                    <a:lnTo>
                      <a:pt x="377" y="2090"/>
                    </a:lnTo>
                    <a:lnTo>
                      <a:pt x="356" y="2023"/>
                    </a:lnTo>
                    <a:lnTo>
                      <a:pt x="356" y="1952"/>
                    </a:lnTo>
                    <a:lnTo>
                      <a:pt x="376" y="1879"/>
                    </a:lnTo>
                    <a:lnTo>
                      <a:pt x="396" y="1840"/>
                    </a:lnTo>
                    <a:lnTo>
                      <a:pt x="415" y="1810"/>
                    </a:lnTo>
                    <a:lnTo>
                      <a:pt x="461" y="1751"/>
                    </a:lnTo>
                    <a:lnTo>
                      <a:pt x="516" y="1693"/>
                    </a:lnTo>
                    <a:lnTo>
                      <a:pt x="580" y="1640"/>
                    </a:lnTo>
                    <a:lnTo>
                      <a:pt x="691" y="1565"/>
                    </a:lnTo>
                    <a:lnTo>
                      <a:pt x="866" y="1474"/>
                    </a:lnTo>
                    <a:lnTo>
                      <a:pt x="1060" y="1391"/>
                    </a:lnTo>
                    <a:lnTo>
                      <a:pt x="1269" y="1314"/>
                    </a:lnTo>
                    <a:lnTo>
                      <a:pt x="1594" y="1209"/>
                    </a:lnTo>
                    <a:lnTo>
                      <a:pt x="2019" y="1078"/>
                    </a:lnTo>
                    <a:lnTo>
                      <a:pt x="2297" y="979"/>
                    </a:lnTo>
                    <a:lnTo>
                      <a:pt x="2453" y="910"/>
                    </a:lnTo>
                    <a:lnTo>
                      <a:pt x="2548" y="855"/>
                    </a:lnTo>
                    <a:lnTo>
                      <a:pt x="2601" y="817"/>
                    </a:lnTo>
                    <a:lnTo>
                      <a:pt x="2644" y="779"/>
                    </a:lnTo>
                    <a:lnTo>
                      <a:pt x="2676" y="737"/>
                    </a:lnTo>
                    <a:lnTo>
                      <a:pt x="2696" y="694"/>
                    </a:lnTo>
                    <a:lnTo>
                      <a:pt x="2703" y="649"/>
                    </a:lnTo>
                    <a:lnTo>
                      <a:pt x="2697" y="601"/>
                    </a:lnTo>
                    <a:lnTo>
                      <a:pt x="2677" y="551"/>
                    </a:lnTo>
                    <a:lnTo>
                      <a:pt x="2661" y="525"/>
                    </a:lnTo>
                    <a:lnTo>
                      <a:pt x="2637" y="492"/>
                    </a:lnTo>
                    <a:lnTo>
                      <a:pt x="2565" y="432"/>
                    </a:lnTo>
                    <a:lnTo>
                      <a:pt x="2470" y="377"/>
                    </a:lnTo>
                    <a:lnTo>
                      <a:pt x="2353" y="329"/>
                    </a:lnTo>
                    <a:lnTo>
                      <a:pt x="2216" y="286"/>
                    </a:lnTo>
                    <a:lnTo>
                      <a:pt x="2062" y="249"/>
                    </a:lnTo>
                    <a:lnTo>
                      <a:pt x="1806" y="203"/>
                    </a:lnTo>
                    <a:lnTo>
                      <a:pt x="1423" y="155"/>
                    </a:lnTo>
                    <a:lnTo>
                      <a:pt x="1014" y="123"/>
                    </a:lnTo>
                    <a:lnTo>
                      <a:pt x="598" y="105"/>
                    </a:lnTo>
                    <a:lnTo>
                      <a:pt x="192" y="96"/>
                    </a:lnTo>
                    <a:lnTo>
                      <a:pt x="0" y="95"/>
                    </a:lnTo>
                    <a:lnTo>
                      <a:pt x="0" y="1"/>
                    </a:lnTo>
                    <a:lnTo>
                      <a:pt x="186" y="0"/>
                    </a:lnTo>
                    <a:lnTo>
                      <a:pt x="598" y="5"/>
                    </a:lnTo>
                    <a:lnTo>
                      <a:pt x="1038" y="20"/>
                    </a:lnTo>
                    <a:lnTo>
                      <a:pt x="1486" y="48"/>
                    </a:lnTo>
                    <a:lnTo>
                      <a:pt x="1918" y="93"/>
                    </a:lnTo>
                    <a:lnTo>
                      <a:pt x="2215" y="141"/>
                    </a:lnTo>
                    <a:lnTo>
                      <a:pt x="2398" y="178"/>
                    </a:lnTo>
                    <a:lnTo>
                      <a:pt x="2563" y="221"/>
                    </a:lnTo>
                    <a:lnTo>
                      <a:pt x="2709" y="272"/>
                    </a:lnTo>
                    <a:lnTo>
                      <a:pt x="2831" y="328"/>
                    </a:lnTo>
                    <a:lnTo>
                      <a:pt x="2929" y="391"/>
                    </a:lnTo>
                    <a:lnTo>
                      <a:pt x="2967" y="427"/>
                    </a:lnTo>
                    <a:lnTo>
                      <a:pt x="2990" y="453"/>
                    </a:lnTo>
                    <a:lnTo>
                      <a:pt x="3026" y="502"/>
                    </a:lnTo>
                    <a:lnTo>
                      <a:pt x="3049" y="550"/>
                    </a:lnTo>
                    <a:lnTo>
                      <a:pt x="3060" y="596"/>
                    </a:lnTo>
                    <a:lnTo>
                      <a:pt x="3059" y="640"/>
                    </a:lnTo>
                    <a:lnTo>
                      <a:pt x="3047" y="684"/>
                    </a:lnTo>
                    <a:lnTo>
                      <a:pt x="3026" y="727"/>
                    </a:lnTo>
                    <a:lnTo>
                      <a:pt x="2994" y="767"/>
                    </a:lnTo>
                    <a:lnTo>
                      <a:pt x="2932" y="828"/>
                    </a:lnTo>
                    <a:lnTo>
                      <a:pt x="2823" y="904"/>
                    </a:lnTo>
                    <a:lnTo>
                      <a:pt x="2689" y="979"/>
                    </a:lnTo>
                    <a:lnTo>
                      <a:pt x="2535" y="1052"/>
                    </a:lnTo>
                    <a:lnTo>
                      <a:pt x="2284" y="1160"/>
                    </a:lnTo>
                    <a:lnTo>
                      <a:pt x="1936" y="1306"/>
                    </a:lnTo>
                    <a:lnTo>
                      <a:pt x="1694" y="1422"/>
                    </a:lnTo>
                    <a:lnTo>
                      <a:pt x="1550" y="1503"/>
                    </a:lnTo>
                    <a:lnTo>
                      <a:pt x="1429" y="1589"/>
                    </a:lnTo>
                    <a:lnTo>
                      <a:pt x="1357" y="1657"/>
                    </a:lnTo>
                    <a:lnTo>
                      <a:pt x="1319" y="1704"/>
                    </a:lnTo>
                    <a:lnTo>
                      <a:pt x="1303" y="1729"/>
                    </a:lnTo>
                    <a:lnTo>
                      <a:pt x="1287" y="1758"/>
                    </a:lnTo>
                    <a:lnTo>
                      <a:pt x="1277" y="1814"/>
                    </a:lnTo>
                    <a:lnTo>
                      <a:pt x="1292" y="1867"/>
                    </a:lnTo>
                    <a:lnTo>
                      <a:pt x="1328" y="1922"/>
                    </a:lnTo>
                    <a:lnTo>
                      <a:pt x="1385" y="1974"/>
                    </a:lnTo>
                    <a:lnTo>
                      <a:pt x="1463" y="2026"/>
                    </a:lnTo>
                    <a:lnTo>
                      <a:pt x="1558" y="2076"/>
                    </a:lnTo>
                    <a:lnTo>
                      <a:pt x="1673" y="2126"/>
                    </a:lnTo>
                    <a:lnTo>
                      <a:pt x="1872" y="2201"/>
                    </a:lnTo>
                    <a:lnTo>
                      <a:pt x="2190" y="2299"/>
                    </a:lnTo>
                    <a:lnTo>
                      <a:pt x="2558" y="2397"/>
                    </a:lnTo>
                    <a:lnTo>
                      <a:pt x="2962" y="2495"/>
                    </a:lnTo>
                    <a:lnTo>
                      <a:pt x="3618" y="2643"/>
                    </a:lnTo>
                    <a:lnTo>
                      <a:pt x="4539" y="2854"/>
                    </a:lnTo>
                    <a:lnTo>
                      <a:pt x="5216" y="3022"/>
                    </a:lnTo>
                    <a:lnTo>
                      <a:pt x="5644" y="3142"/>
                    </a:lnTo>
                    <a:lnTo>
                      <a:pt x="6041" y="3268"/>
                    </a:lnTo>
                    <a:lnTo>
                      <a:pt x="6311" y="3368"/>
                    </a:lnTo>
                    <a:lnTo>
                      <a:pt x="6478" y="3437"/>
                    </a:lnTo>
                    <a:lnTo>
                      <a:pt x="6556" y="3473"/>
                    </a:lnTo>
                    <a:lnTo>
                      <a:pt x="6705" y="3545"/>
                    </a:lnTo>
                    <a:lnTo>
                      <a:pt x="6978" y="3692"/>
                    </a:lnTo>
                    <a:lnTo>
                      <a:pt x="7217" y="3843"/>
                    </a:lnTo>
                    <a:lnTo>
                      <a:pt x="7424" y="3998"/>
                    </a:lnTo>
                    <a:lnTo>
                      <a:pt x="7603" y="4158"/>
                    </a:lnTo>
                    <a:lnTo>
                      <a:pt x="7751" y="4322"/>
                    </a:lnTo>
                    <a:lnTo>
                      <a:pt x="7873" y="4492"/>
                    </a:lnTo>
                    <a:lnTo>
                      <a:pt x="7968" y="4665"/>
                    </a:lnTo>
                    <a:lnTo>
                      <a:pt x="8039" y="4842"/>
                    </a:lnTo>
                    <a:lnTo>
                      <a:pt x="8086" y="5022"/>
                    </a:lnTo>
                    <a:lnTo>
                      <a:pt x="8112" y="5208"/>
                    </a:lnTo>
                    <a:lnTo>
                      <a:pt x="8118" y="5396"/>
                    </a:lnTo>
                    <a:lnTo>
                      <a:pt x="8104" y="5589"/>
                    </a:lnTo>
                    <a:lnTo>
                      <a:pt x="8072" y="5787"/>
                    </a:lnTo>
                    <a:lnTo>
                      <a:pt x="8023" y="5987"/>
                    </a:lnTo>
                    <a:lnTo>
                      <a:pt x="7960" y="6193"/>
                    </a:lnTo>
                    <a:lnTo>
                      <a:pt x="7922" y="6296"/>
                    </a:lnTo>
                    <a:lnTo>
                      <a:pt x="7922" y="629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2" name="Freeform 7">
                <a:extLst>
                  <a:ext uri="{FF2B5EF4-FFF2-40B4-BE49-F238E27FC236}">
                    <a16:creationId xmlns:a16="http://schemas.microsoft.com/office/drawing/2014/main" id="{0289BB20-5B6D-41EE-9CC1-24C8F8DFF5F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6120740" y="2976958"/>
                <a:ext cx="6017864" cy="3845311"/>
              </a:xfrm>
              <a:custGeom>
                <a:avLst/>
                <a:gdLst>
                  <a:gd name="T0" fmla="*/ 3641 w 5475"/>
                  <a:gd name="T1" fmla="*/ 6137 h 6210"/>
                  <a:gd name="T2" fmla="*/ 4407 w 5475"/>
                  <a:gd name="T3" fmla="*/ 5659 h 6210"/>
                  <a:gd name="T4" fmla="*/ 4989 w 5475"/>
                  <a:gd name="T5" fmla="*/ 5136 h 6210"/>
                  <a:gd name="T6" fmla="*/ 5310 w 5475"/>
                  <a:gd name="T7" fmla="*/ 4651 h 6210"/>
                  <a:gd name="T8" fmla="*/ 5380 w 5475"/>
                  <a:gd name="T9" fmla="*/ 4395 h 6210"/>
                  <a:gd name="T10" fmla="*/ 5370 w 5475"/>
                  <a:gd name="T11" fmla="*/ 4151 h 6210"/>
                  <a:gd name="T12" fmla="*/ 5268 w 5475"/>
                  <a:gd name="T13" fmla="*/ 3924 h 6210"/>
                  <a:gd name="T14" fmla="*/ 5069 w 5475"/>
                  <a:gd name="T15" fmla="*/ 3718 h 6210"/>
                  <a:gd name="T16" fmla="*/ 4861 w 5475"/>
                  <a:gd name="T17" fmla="*/ 3584 h 6210"/>
                  <a:gd name="T18" fmla="*/ 4119 w 5475"/>
                  <a:gd name="T19" fmla="*/ 3263 h 6210"/>
                  <a:gd name="T20" fmla="*/ 2945 w 5475"/>
                  <a:gd name="T21" fmla="*/ 2919 h 6210"/>
                  <a:gd name="T22" fmla="*/ 1432 w 5475"/>
                  <a:gd name="T23" fmla="*/ 2523 h 6210"/>
                  <a:gd name="T24" fmla="*/ 796 w 5475"/>
                  <a:gd name="T25" fmla="*/ 2292 h 6210"/>
                  <a:gd name="T26" fmla="*/ 521 w 5475"/>
                  <a:gd name="T27" fmla="*/ 2121 h 6210"/>
                  <a:gd name="T28" fmla="*/ 400 w 5475"/>
                  <a:gd name="T29" fmla="*/ 1929 h 6210"/>
                  <a:gd name="T30" fmla="*/ 439 w 5475"/>
                  <a:gd name="T31" fmla="*/ 1749 h 6210"/>
                  <a:gd name="T32" fmla="*/ 559 w 5475"/>
                  <a:gd name="T33" fmla="*/ 1604 h 6210"/>
                  <a:gd name="T34" fmla="*/ 904 w 5475"/>
                  <a:gd name="T35" fmla="*/ 1385 h 6210"/>
                  <a:gd name="T36" fmla="*/ 1627 w 5475"/>
                  <a:gd name="T37" fmla="*/ 1120 h 6210"/>
                  <a:gd name="T38" fmla="*/ 2476 w 5475"/>
                  <a:gd name="T39" fmla="*/ 819 h 6210"/>
                  <a:gd name="T40" fmla="*/ 2663 w 5475"/>
                  <a:gd name="T41" fmla="*/ 688 h 6210"/>
                  <a:gd name="T42" fmla="*/ 2719 w 5475"/>
                  <a:gd name="T43" fmla="*/ 557 h 6210"/>
                  <a:gd name="T44" fmla="*/ 2676 w 5475"/>
                  <a:gd name="T45" fmla="*/ 435 h 6210"/>
                  <a:gd name="T46" fmla="*/ 2481 w 5475"/>
                  <a:gd name="T47" fmla="*/ 286 h 6210"/>
                  <a:gd name="T48" fmla="*/ 2070 w 5475"/>
                  <a:gd name="T49" fmla="*/ 158 h 6210"/>
                  <a:gd name="T50" fmla="*/ 1015 w 5475"/>
                  <a:gd name="T51" fmla="*/ 33 h 6210"/>
                  <a:gd name="T52" fmla="*/ 0 w 5475"/>
                  <a:gd name="T53" fmla="*/ 4 h 6210"/>
                  <a:gd name="T54" fmla="*/ 598 w 5475"/>
                  <a:gd name="T55" fmla="*/ 9 h 6210"/>
                  <a:gd name="T56" fmla="*/ 1817 w 5475"/>
                  <a:gd name="T57" fmla="*/ 105 h 6210"/>
                  <a:gd name="T58" fmla="*/ 2373 w 5475"/>
                  <a:gd name="T59" fmla="*/ 233 h 6210"/>
                  <a:gd name="T60" fmla="*/ 2664 w 5475"/>
                  <a:gd name="T61" fmla="*/ 396 h 6210"/>
                  <a:gd name="T62" fmla="*/ 2729 w 5475"/>
                  <a:gd name="T63" fmla="*/ 505 h 6210"/>
                  <a:gd name="T64" fmla="*/ 2712 w 5475"/>
                  <a:gd name="T65" fmla="*/ 642 h 6210"/>
                  <a:gd name="T66" fmla="*/ 2591 w 5475"/>
                  <a:gd name="T67" fmla="*/ 760 h 6210"/>
                  <a:gd name="T68" fmla="*/ 2075 w 5475"/>
                  <a:gd name="T69" fmla="*/ 985 h 6210"/>
                  <a:gd name="T70" fmla="*/ 1135 w 5475"/>
                  <a:gd name="T71" fmla="*/ 1300 h 6210"/>
                  <a:gd name="T72" fmla="*/ 664 w 5475"/>
                  <a:gd name="T73" fmla="*/ 1548 h 6210"/>
                  <a:gd name="T74" fmla="*/ 501 w 5475"/>
                  <a:gd name="T75" fmla="*/ 1713 h 6210"/>
                  <a:gd name="T76" fmla="*/ 444 w 5475"/>
                  <a:gd name="T77" fmla="*/ 1853 h 6210"/>
                  <a:gd name="T78" fmla="*/ 508 w 5475"/>
                  <a:gd name="T79" fmla="*/ 2052 h 6210"/>
                  <a:gd name="T80" fmla="*/ 737 w 5475"/>
                  <a:gd name="T81" fmla="*/ 2228 h 6210"/>
                  <a:gd name="T82" fmla="*/ 1485 w 5475"/>
                  <a:gd name="T83" fmla="*/ 2513 h 6210"/>
                  <a:gd name="T84" fmla="*/ 3008 w 5475"/>
                  <a:gd name="T85" fmla="*/ 2910 h 6210"/>
                  <a:gd name="T86" fmla="*/ 4188 w 5475"/>
                  <a:gd name="T87" fmla="*/ 3256 h 6210"/>
                  <a:gd name="T88" fmla="*/ 4931 w 5475"/>
                  <a:gd name="T89" fmla="*/ 3578 h 6210"/>
                  <a:gd name="T90" fmla="*/ 5141 w 5475"/>
                  <a:gd name="T91" fmla="*/ 3712 h 6210"/>
                  <a:gd name="T92" fmla="*/ 5346 w 5475"/>
                  <a:gd name="T93" fmla="*/ 3918 h 6210"/>
                  <a:gd name="T94" fmla="*/ 5454 w 5475"/>
                  <a:gd name="T95" fmla="*/ 4146 h 6210"/>
                  <a:gd name="T96" fmla="*/ 5473 w 5475"/>
                  <a:gd name="T97" fmla="*/ 4389 h 6210"/>
                  <a:gd name="T98" fmla="*/ 5412 w 5475"/>
                  <a:gd name="T99" fmla="*/ 4645 h 6210"/>
                  <a:gd name="T100" fmla="*/ 5115 w 5475"/>
                  <a:gd name="T101" fmla="*/ 5129 h 6210"/>
                  <a:gd name="T102" fmla="*/ 4561 w 5475"/>
                  <a:gd name="T103" fmla="*/ 5653 h 6210"/>
                  <a:gd name="T104" fmla="*/ 3825 w 5475"/>
                  <a:gd name="T105" fmla="*/ 6137 h 6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475" h="6210">
                    <a:moveTo>
                      <a:pt x="3688" y="6210"/>
                    </a:moveTo>
                    <a:lnTo>
                      <a:pt x="3500" y="6210"/>
                    </a:lnTo>
                    <a:lnTo>
                      <a:pt x="3641" y="6137"/>
                    </a:lnTo>
                    <a:lnTo>
                      <a:pt x="3913" y="5986"/>
                    </a:lnTo>
                    <a:lnTo>
                      <a:pt x="4169" y="5826"/>
                    </a:lnTo>
                    <a:lnTo>
                      <a:pt x="4407" y="5659"/>
                    </a:lnTo>
                    <a:lnTo>
                      <a:pt x="4624" y="5488"/>
                    </a:lnTo>
                    <a:lnTo>
                      <a:pt x="4819" y="5313"/>
                    </a:lnTo>
                    <a:lnTo>
                      <a:pt x="4989" y="5136"/>
                    </a:lnTo>
                    <a:lnTo>
                      <a:pt x="5133" y="4959"/>
                    </a:lnTo>
                    <a:lnTo>
                      <a:pt x="5245" y="4782"/>
                    </a:lnTo>
                    <a:lnTo>
                      <a:pt x="5310" y="4651"/>
                    </a:lnTo>
                    <a:lnTo>
                      <a:pt x="5342" y="4565"/>
                    </a:lnTo>
                    <a:lnTo>
                      <a:pt x="5366" y="4480"/>
                    </a:lnTo>
                    <a:lnTo>
                      <a:pt x="5380" y="4395"/>
                    </a:lnTo>
                    <a:lnTo>
                      <a:pt x="5386" y="4313"/>
                    </a:lnTo>
                    <a:lnTo>
                      <a:pt x="5383" y="4231"/>
                    </a:lnTo>
                    <a:lnTo>
                      <a:pt x="5370" y="4151"/>
                    </a:lnTo>
                    <a:lnTo>
                      <a:pt x="5346" y="4074"/>
                    </a:lnTo>
                    <a:lnTo>
                      <a:pt x="5313" y="3997"/>
                    </a:lnTo>
                    <a:lnTo>
                      <a:pt x="5268" y="3924"/>
                    </a:lnTo>
                    <a:lnTo>
                      <a:pt x="5213" y="3852"/>
                    </a:lnTo>
                    <a:lnTo>
                      <a:pt x="5147" y="3784"/>
                    </a:lnTo>
                    <a:lnTo>
                      <a:pt x="5069" y="3718"/>
                    </a:lnTo>
                    <a:lnTo>
                      <a:pt x="4980" y="3655"/>
                    </a:lnTo>
                    <a:lnTo>
                      <a:pt x="4930" y="3624"/>
                    </a:lnTo>
                    <a:lnTo>
                      <a:pt x="4861" y="3584"/>
                    </a:lnTo>
                    <a:lnTo>
                      <a:pt x="4711" y="3508"/>
                    </a:lnTo>
                    <a:lnTo>
                      <a:pt x="4470" y="3398"/>
                    </a:lnTo>
                    <a:lnTo>
                      <a:pt x="4119" y="3263"/>
                    </a:lnTo>
                    <a:lnTo>
                      <a:pt x="3742" y="3140"/>
                    </a:lnTo>
                    <a:lnTo>
                      <a:pt x="3347" y="3025"/>
                    </a:lnTo>
                    <a:lnTo>
                      <a:pt x="2945" y="2919"/>
                    </a:lnTo>
                    <a:lnTo>
                      <a:pt x="2345" y="2766"/>
                    </a:lnTo>
                    <a:lnTo>
                      <a:pt x="1779" y="2621"/>
                    </a:lnTo>
                    <a:lnTo>
                      <a:pt x="1432" y="2523"/>
                    </a:lnTo>
                    <a:lnTo>
                      <a:pt x="1120" y="2423"/>
                    </a:lnTo>
                    <a:lnTo>
                      <a:pt x="917" y="2346"/>
                    </a:lnTo>
                    <a:lnTo>
                      <a:pt x="796" y="2292"/>
                    </a:lnTo>
                    <a:lnTo>
                      <a:pt x="690" y="2238"/>
                    </a:lnTo>
                    <a:lnTo>
                      <a:pt x="598" y="2180"/>
                    </a:lnTo>
                    <a:lnTo>
                      <a:pt x="521" y="2121"/>
                    </a:lnTo>
                    <a:lnTo>
                      <a:pt x="462" y="2060"/>
                    </a:lnTo>
                    <a:lnTo>
                      <a:pt x="422" y="1996"/>
                    </a:lnTo>
                    <a:lnTo>
                      <a:pt x="400" y="1929"/>
                    </a:lnTo>
                    <a:lnTo>
                      <a:pt x="399" y="1860"/>
                    </a:lnTo>
                    <a:lnTo>
                      <a:pt x="421" y="1787"/>
                    </a:lnTo>
                    <a:lnTo>
                      <a:pt x="439" y="1749"/>
                    </a:lnTo>
                    <a:lnTo>
                      <a:pt x="458" y="1718"/>
                    </a:lnTo>
                    <a:lnTo>
                      <a:pt x="503" y="1659"/>
                    </a:lnTo>
                    <a:lnTo>
                      <a:pt x="559" y="1604"/>
                    </a:lnTo>
                    <a:lnTo>
                      <a:pt x="622" y="1551"/>
                    </a:lnTo>
                    <a:lnTo>
                      <a:pt x="733" y="1476"/>
                    </a:lnTo>
                    <a:lnTo>
                      <a:pt x="904" y="1385"/>
                    </a:lnTo>
                    <a:lnTo>
                      <a:pt x="1097" y="1303"/>
                    </a:lnTo>
                    <a:lnTo>
                      <a:pt x="1305" y="1227"/>
                    </a:lnTo>
                    <a:lnTo>
                      <a:pt x="1627" y="1120"/>
                    </a:lnTo>
                    <a:lnTo>
                      <a:pt x="2048" y="989"/>
                    </a:lnTo>
                    <a:lnTo>
                      <a:pt x="2322" y="888"/>
                    </a:lnTo>
                    <a:lnTo>
                      <a:pt x="2476" y="819"/>
                    </a:lnTo>
                    <a:lnTo>
                      <a:pt x="2569" y="765"/>
                    </a:lnTo>
                    <a:lnTo>
                      <a:pt x="2621" y="727"/>
                    </a:lnTo>
                    <a:lnTo>
                      <a:pt x="2663" y="688"/>
                    </a:lnTo>
                    <a:lnTo>
                      <a:pt x="2695" y="646"/>
                    </a:lnTo>
                    <a:lnTo>
                      <a:pt x="2713" y="603"/>
                    </a:lnTo>
                    <a:lnTo>
                      <a:pt x="2719" y="557"/>
                    </a:lnTo>
                    <a:lnTo>
                      <a:pt x="2713" y="510"/>
                    </a:lnTo>
                    <a:lnTo>
                      <a:pt x="2692" y="461"/>
                    </a:lnTo>
                    <a:lnTo>
                      <a:pt x="2676" y="435"/>
                    </a:lnTo>
                    <a:lnTo>
                      <a:pt x="2650" y="402"/>
                    </a:lnTo>
                    <a:lnTo>
                      <a:pt x="2578" y="341"/>
                    </a:lnTo>
                    <a:lnTo>
                      <a:pt x="2481" y="286"/>
                    </a:lnTo>
                    <a:lnTo>
                      <a:pt x="2363" y="238"/>
                    </a:lnTo>
                    <a:lnTo>
                      <a:pt x="2225" y="196"/>
                    </a:lnTo>
                    <a:lnTo>
                      <a:pt x="2070" y="158"/>
                    </a:lnTo>
                    <a:lnTo>
                      <a:pt x="1812" y="111"/>
                    </a:lnTo>
                    <a:lnTo>
                      <a:pt x="1427" y="63"/>
                    </a:lnTo>
                    <a:lnTo>
                      <a:pt x="1015" y="33"/>
                    </a:lnTo>
                    <a:lnTo>
                      <a:pt x="598" y="14"/>
                    </a:lnTo>
                    <a:lnTo>
                      <a:pt x="192" y="6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192" y="1"/>
                    </a:lnTo>
                    <a:lnTo>
                      <a:pt x="598" y="9"/>
                    </a:lnTo>
                    <a:lnTo>
                      <a:pt x="1017" y="27"/>
                    </a:lnTo>
                    <a:lnTo>
                      <a:pt x="1430" y="59"/>
                    </a:lnTo>
                    <a:lnTo>
                      <a:pt x="1817" y="105"/>
                    </a:lnTo>
                    <a:lnTo>
                      <a:pt x="2078" y="153"/>
                    </a:lnTo>
                    <a:lnTo>
                      <a:pt x="2234" y="190"/>
                    </a:lnTo>
                    <a:lnTo>
                      <a:pt x="2373" y="233"/>
                    </a:lnTo>
                    <a:lnTo>
                      <a:pt x="2493" y="281"/>
                    </a:lnTo>
                    <a:lnTo>
                      <a:pt x="2591" y="335"/>
                    </a:lnTo>
                    <a:lnTo>
                      <a:pt x="2664" y="396"/>
                    </a:lnTo>
                    <a:lnTo>
                      <a:pt x="2690" y="429"/>
                    </a:lnTo>
                    <a:lnTo>
                      <a:pt x="2707" y="456"/>
                    </a:lnTo>
                    <a:lnTo>
                      <a:pt x="2729" y="505"/>
                    </a:lnTo>
                    <a:lnTo>
                      <a:pt x="2736" y="553"/>
                    </a:lnTo>
                    <a:lnTo>
                      <a:pt x="2731" y="599"/>
                    </a:lnTo>
                    <a:lnTo>
                      <a:pt x="2712" y="642"/>
                    </a:lnTo>
                    <a:lnTo>
                      <a:pt x="2682" y="682"/>
                    </a:lnTo>
                    <a:lnTo>
                      <a:pt x="2641" y="723"/>
                    </a:lnTo>
                    <a:lnTo>
                      <a:pt x="2591" y="760"/>
                    </a:lnTo>
                    <a:lnTo>
                      <a:pt x="2499" y="816"/>
                    </a:lnTo>
                    <a:lnTo>
                      <a:pt x="2347" y="885"/>
                    </a:lnTo>
                    <a:lnTo>
                      <a:pt x="2075" y="985"/>
                    </a:lnTo>
                    <a:lnTo>
                      <a:pt x="1661" y="1117"/>
                    </a:lnTo>
                    <a:lnTo>
                      <a:pt x="1339" y="1224"/>
                    </a:lnTo>
                    <a:lnTo>
                      <a:pt x="1135" y="1300"/>
                    </a:lnTo>
                    <a:lnTo>
                      <a:pt x="943" y="1382"/>
                    </a:lnTo>
                    <a:lnTo>
                      <a:pt x="773" y="1473"/>
                    </a:lnTo>
                    <a:lnTo>
                      <a:pt x="664" y="1548"/>
                    </a:lnTo>
                    <a:lnTo>
                      <a:pt x="601" y="1600"/>
                    </a:lnTo>
                    <a:lnTo>
                      <a:pt x="546" y="1654"/>
                    </a:lnTo>
                    <a:lnTo>
                      <a:pt x="501" y="1713"/>
                    </a:lnTo>
                    <a:lnTo>
                      <a:pt x="482" y="1744"/>
                    </a:lnTo>
                    <a:lnTo>
                      <a:pt x="464" y="1781"/>
                    </a:lnTo>
                    <a:lnTo>
                      <a:pt x="444" y="1853"/>
                    </a:lnTo>
                    <a:lnTo>
                      <a:pt x="445" y="1922"/>
                    </a:lnTo>
                    <a:lnTo>
                      <a:pt x="467" y="1989"/>
                    </a:lnTo>
                    <a:lnTo>
                      <a:pt x="508" y="2052"/>
                    </a:lnTo>
                    <a:lnTo>
                      <a:pt x="567" y="2112"/>
                    </a:lnTo>
                    <a:lnTo>
                      <a:pt x="645" y="2171"/>
                    </a:lnTo>
                    <a:lnTo>
                      <a:pt x="737" y="2228"/>
                    </a:lnTo>
                    <a:lnTo>
                      <a:pt x="903" y="2310"/>
                    </a:lnTo>
                    <a:lnTo>
                      <a:pt x="1172" y="2413"/>
                    </a:lnTo>
                    <a:lnTo>
                      <a:pt x="1485" y="2513"/>
                    </a:lnTo>
                    <a:lnTo>
                      <a:pt x="1835" y="2611"/>
                    </a:lnTo>
                    <a:lnTo>
                      <a:pt x="2404" y="2757"/>
                    </a:lnTo>
                    <a:lnTo>
                      <a:pt x="3008" y="2910"/>
                    </a:lnTo>
                    <a:lnTo>
                      <a:pt x="3412" y="3017"/>
                    </a:lnTo>
                    <a:lnTo>
                      <a:pt x="3808" y="3132"/>
                    </a:lnTo>
                    <a:lnTo>
                      <a:pt x="4188" y="3256"/>
                    </a:lnTo>
                    <a:lnTo>
                      <a:pt x="4541" y="3391"/>
                    </a:lnTo>
                    <a:lnTo>
                      <a:pt x="4783" y="3500"/>
                    </a:lnTo>
                    <a:lnTo>
                      <a:pt x="4931" y="3578"/>
                    </a:lnTo>
                    <a:lnTo>
                      <a:pt x="5002" y="3619"/>
                    </a:lnTo>
                    <a:lnTo>
                      <a:pt x="5051" y="3649"/>
                    </a:lnTo>
                    <a:lnTo>
                      <a:pt x="5141" y="3712"/>
                    </a:lnTo>
                    <a:lnTo>
                      <a:pt x="5221" y="3778"/>
                    </a:lnTo>
                    <a:lnTo>
                      <a:pt x="5288" y="3847"/>
                    </a:lnTo>
                    <a:lnTo>
                      <a:pt x="5346" y="3918"/>
                    </a:lnTo>
                    <a:lnTo>
                      <a:pt x="5392" y="3991"/>
                    </a:lnTo>
                    <a:lnTo>
                      <a:pt x="5428" y="4068"/>
                    </a:lnTo>
                    <a:lnTo>
                      <a:pt x="5454" y="4146"/>
                    </a:lnTo>
                    <a:lnTo>
                      <a:pt x="5470" y="4225"/>
                    </a:lnTo>
                    <a:lnTo>
                      <a:pt x="5475" y="4307"/>
                    </a:lnTo>
                    <a:lnTo>
                      <a:pt x="5473" y="4389"/>
                    </a:lnTo>
                    <a:lnTo>
                      <a:pt x="5461" y="4474"/>
                    </a:lnTo>
                    <a:lnTo>
                      <a:pt x="5441" y="4559"/>
                    </a:lnTo>
                    <a:lnTo>
                      <a:pt x="5412" y="4645"/>
                    </a:lnTo>
                    <a:lnTo>
                      <a:pt x="5355" y="4776"/>
                    </a:lnTo>
                    <a:lnTo>
                      <a:pt x="5249" y="4952"/>
                    </a:lnTo>
                    <a:lnTo>
                      <a:pt x="5115" y="5129"/>
                    </a:lnTo>
                    <a:lnTo>
                      <a:pt x="4954" y="5306"/>
                    </a:lnTo>
                    <a:lnTo>
                      <a:pt x="4768" y="5482"/>
                    </a:lnTo>
                    <a:lnTo>
                      <a:pt x="4561" y="5653"/>
                    </a:lnTo>
                    <a:lnTo>
                      <a:pt x="4333" y="5820"/>
                    </a:lnTo>
                    <a:lnTo>
                      <a:pt x="4087" y="5981"/>
                    </a:lnTo>
                    <a:lnTo>
                      <a:pt x="3825" y="6137"/>
                    </a:lnTo>
                    <a:lnTo>
                      <a:pt x="3688" y="6210"/>
                    </a:lnTo>
                    <a:lnTo>
                      <a:pt x="3688" y="621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3" name="Freeform 8">
                <a:extLst>
                  <a:ext uri="{FF2B5EF4-FFF2-40B4-BE49-F238E27FC236}">
                    <a16:creationId xmlns:a16="http://schemas.microsoft.com/office/drawing/2014/main" id="{DD1915BC-2ABE-4B79-8886-998EB16D1BD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7921" y="2952809"/>
                <a:ext cx="7290683" cy="3869461"/>
              </a:xfrm>
              <a:custGeom>
                <a:avLst/>
                <a:gdLst>
                  <a:gd name="T0" fmla="*/ 5635 w 6632"/>
                  <a:gd name="T1" fmla="*/ 6165 h 6250"/>
                  <a:gd name="T2" fmla="*/ 6122 w 6632"/>
                  <a:gd name="T3" fmla="*/ 5649 h 6250"/>
                  <a:gd name="T4" fmla="*/ 6430 w 6632"/>
                  <a:gd name="T5" fmla="*/ 5132 h 6250"/>
                  <a:gd name="T6" fmla="*/ 6525 w 6632"/>
                  <a:gd name="T7" fmla="*/ 4671 h 6250"/>
                  <a:gd name="T8" fmla="*/ 6494 w 6632"/>
                  <a:gd name="T9" fmla="*/ 4430 h 6250"/>
                  <a:gd name="T10" fmla="*/ 6396 w 6632"/>
                  <a:gd name="T11" fmla="*/ 4200 h 6250"/>
                  <a:gd name="T12" fmla="*/ 6229 w 6632"/>
                  <a:gd name="T13" fmla="*/ 3981 h 6250"/>
                  <a:gd name="T14" fmla="*/ 5941 w 6632"/>
                  <a:gd name="T15" fmla="*/ 3745 h 6250"/>
                  <a:gd name="T16" fmla="*/ 5612 w 6632"/>
                  <a:gd name="T17" fmla="*/ 3562 h 6250"/>
                  <a:gd name="T18" fmla="*/ 4577 w 6632"/>
                  <a:gd name="T19" fmla="*/ 3175 h 6250"/>
                  <a:gd name="T20" fmla="*/ 3039 w 6632"/>
                  <a:gd name="T21" fmla="*/ 2766 h 6250"/>
                  <a:gd name="T22" fmla="*/ 1658 w 6632"/>
                  <a:gd name="T23" fmla="*/ 2396 h 6250"/>
                  <a:gd name="T24" fmla="*/ 1051 w 6632"/>
                  <a:gd name="T25" fmla="*/ 2148 h 6250"/>
                  <a:gd name="T26" fmla="*/ 835 w 6632"/>
                  <a:gd name="T27" fmla="*/ 1971 h 6250"/>
                  <a:gd name="T28" fmla="*/ 811 w 6632"/>
                  <a:gd name="T29" fmla="*/ 1775 h 6250"/>
                  <a:gd name="T30" fmla="*/ 887 w 6632"/>
                  <a:gd name="T31" fmla="*/ 1660 h 6250"/>
                  <a:gd name="T32" fmla="*/ 1259 w 6632"/>
                  <a:gd name="T33" fmla="*/ 1402 h 6250"/>
                  <a:gd name="T34" fmla="*/ 1921 w 6632"/>
                  <a:gd name="T35" fmla="*/ 1139 h 6250"/>
                  <a:gd name="T36" fmla="*/ 2680 w 6632"/>
                  <a:gd name="T37" fmla="*/ 825 h 6250"/>
                  <a:gd name="T38" fmla="*/ 2836 w 6632"/>
                  <a:gd name="T39" fmla="*/ 686 h 6250"/>
                  <a:gd name="T40" fmla="*/ 2867 w 6632"/>
                  <a:gd name="T41" fmla="*/ 555 h 6250"/>
                  <a:gd name="T42" fmla="*/ 2807 w 6632"/>
                  <a:gd name="T43" fmla="*/ 432 h 6250"/>
                  <a:gd name="T44" fmla="*/ 2585 w 6632"/>
                  <a:gd name="T45" fmla="*/ 280 h 6250"/>
                  <a:gd name="T46" fmla="*/ 2139 w 6632"/>
                  <a:gd name="T47" fmla="*/ 151 h 6250"/>
                  <a:gd name="T48" fmla="*/ 1030 w 6632"/>
                  <a:gd name="T49" fmla="*/ 28 h 6250"/>
                  <a:gd name="T50" fmla="*/ 0 w 6632"/>
                  <a:gd name="T51" fmla="*/ 4 h 6250"/>
                  <a:gd name="T52" fmla="*/ 601 w 6632"/>
                  <a:gd name="T53" fmla="*/ 7 h 6250"/>
                  <a:gd name="T54" fmla="*/ 1868 w 6632"/>
                  <a:gd name="T55" fmla="*/ 99 h 6250"/>
                  <a:gd name="T56" fmla="*/ 2466 w 6632"/>
                  <a:gd name="T57" fmla="*/ 227 h 6250"/>
                  <a:gd name="T58" fmla="*/ 2790 w 6632"/>
                  <a:gd name="T59" fmla="*/ 394 h 6250"/>
                  <a:gd name="T60" fmla="*/ 2870 w 6632"/>
                  <a:gd name="T61" fmla="*/ 504 h 6250"/>
                  <a:gd name="T62" fmla="*/ 2876 w 6632"/>
                  <a:gd name="T63" fmla="*/ 640 h 6250"/>
                  <a:gd name="T64" fmla="*/ 2781 w 6632"/>
                  <a:gd name="T65" fmla="*/ 763 h 6250"/>
                  <a:gd name="T66" fmla="*/ 2330 w 6632"/>
                  <a:gd name="T67" fmla="*/ 997 h 6250"/>
                  <a:gd name="T68" fmla="*/ 1473 w 6632"/>
                  <a:gd name="T69" fmla="*/ 1319 h 6250"/>
                  <a:gd name="T70" fmla="*/ 1008 w 6632"/>
                  <a:gd name="T71" fmla="*/ 1579 h 6250"/>
                  <a:gd name="T72" fmla="*/ 871 w 6632"/>
                  <a:gd name="T73" fmla="*/ 1736 h 6250"/>
                  <a:gd name="T74" fmla="*/ 848 w 6632"/>
                  <a:gd name="T75" fmla="*/ 1900 h 6250"/>
                  <a:gd name="T76" fmla="*/ 1007 w 6632"/>
                  <a:gd name="T77" fmla="*/ 2082 h 6250"/>
                  <a:gd name="T78" fmla="*/ 1401 w 6632"/>
                  <a:gd name="T79" fmla="*/ 2279 h 6250"/>
                  <a:gd name="T80" fmla="*/ 2461 w 6632"/>
                  <a:gd name="T81" fmla="*/ 2597 h 6250"/>
                  <a:gd name="T82" fmla="*/ 4212 w 6632"/>
                  <a:gd name="T83" fmla="*/ 3042 h 6250"/>
                  <a:gd name="T84" fmla="*/ 5429 w 6632"/>
                  <a:gd name="T85" fmla="*/ 3441 h 6250"/>
                  <a:gd name="T86" fmla="*/ 5909 w 6632"/>
                  <a:gd name="T87" fmla="*/ 3676 h 6250"/>
                  <a:gd name="T88" fmla="*/ 6305 w 6632"/>
                  <a:gd name="T89" fmla="*/ 3975 h 6250"/>
                  <a:gd name="T90" fmla="*/ 6479 w 6632"/>
                  <a:gd name="T91" fmla="*/ 4194 h 6250"/>
                  <a:gd name="T92" fmla="*/ 6587 w 6632"/>
                  <a:gd name="T93" fmla="*/ 4423 h 6250"/>
                  <a:gd name="T94" fmla="*/ 6632 w 6632"/>
                  <a:gd name="T95" fmla="*/ 4786 h 6250"/>
                  <a:gd name="T96" fmla="*/ 6491 w 6632"/>
                  <a:gd name="T97" fmla="*/ 5294 h 6250"/>
                  <a:gd name="T98" fmla="*/ 6151 w 6632"/>
                  <a:gd name="T99" fmla="*/ 5816 h 6250"/>
                  <a:gd name="T100" fmla="*/ 5739 w 6632"/>
                  <a:gd name="T101" fmla="*/ 6250 h 6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632" h="6250">
                    <a:moveTo>
                      <a:pt x="5739" y="6250"/>
                    </a:moveTo>
                    <a:lnTo>
                      <a:pt x="5539" y="6250"/>
                    </a:lnTo>
                    <a:lnTo>
                      <a:pt x="5635" y="6165"/>
                    </a:lnTo>
                    <a:lnTo>
                      <a:pt x="5815" y="5994"/>
                    </a:lnTo>
                    <a:lnTo>
                      <a:pt x="5978" y="5821"/>
                    </a:lnTo>
                    <a:lnTo>
                      <a:pt x="6122" y="5649"/>
                    </a:lnTo>
                    <a:lnTo>
                      <a:pt x="6246" y="5476"/>
                    </a:lnTo>
                    <a:lnTo>
                      <a:pt x="6350" y="5303"/>
                    </a:lnTo>
                    <a:lnTo>
                      <a:pt x="6430" y="5132"/>
                    </a:lnTo>
                    <a:lnTo>
                      <a:pt x="6486" y="4962"/>
                    </a:lnTo>
                    <a:lnTo>
                      <a:pt x="6520" y="4795"/>
                    </a:lnTo>
                    <a:lnTo>
                      <a:pt x="6525" y="4671"/>
                    </a:lnTo>
                    <a:lnTo>
                      <a:pt x="6521" y="4590"/>
                    </a:lnTo>
                    <a:lnTo>
                      <a:pt x="6511" y="4510"/>
                    </a:lnTo>
                    <a:lnTo>
                      <a:pt x="6494" y="4430"/>
                    </a:lnTo>
                    <a:lnTo>
                      <a:pt x="6468" y="4353"/>
                    </a:lnTo>
                    <a:lnTo>
                      <a:pt x="6436" y="4275"/>
                    </a:lnTo>
                    <a:lnTo>
                      <a:pt x="6396" y="4200"/>
                    </a:lnTo>
                    <a:lnTo>
                      <a:pt x="6348" y="4125"/>
                    </a:lnTo>
                    <a:lnTo>
                      <a:pt x="6292" y="4053"/>
                    </a:lnTo>
                    <a:lnTo>
                      <a:pt x="6229" y="3981"/>
                    </a:lnTo>
                    <a:lnTo>
                      <a:pt x="6157" y="3912"/>
                    </a:lnTo>
                    <a:lnTo>
                      <a:pt x="6076" y="3844"/>
                    </a:lnTo>
                    <a:lnTo>
                      <a:pt x="5941" y="3745"/>
                    </a:lnTo>
                    <a:lnTo>
                      <a:pt x="5837" y="3682"/>
                    </a:lnTo>
                    <a:lnTo>
                      <a:pt x="5766" y="3641"/>
                    </a:lnTo>
                    <a:lnTo>
                      <a:pt x="5612" y="3562"/>
                    </a:lnTo>
                    <a:lnTo>
                      <a:pt x="5360" y="3448"/>
                    </a:lnTo>
                    <a:lnTo>
                      <a:pt x="4984" y="3306"/>
                    </a:lnTo>
                    <a:lnTo>
                      <a:pt x="4577" y="3175"/>
                    </a:lnTo>
                    <a:lnTo>
                      <a:pt x="4148" y="3051"/>
                    </a:lnTo>
                    <a:lnTo>
                      <a:pt x="3706" y="2933"/>
                    </a:lnTo>
                    <a:lnTo>
                      <a:pt x="3039" y="2766"/>
                    </a:lnTo>
                    <a:lnTo>
                      <a:pt x="2405" y="2606"/>
                    </a:lnTo>
                    <a:lnTo>
                      <a:pt x="2012" y="2501"/>
                    </a:lnTo>
                    <a:lnTo>
                      <a:pt x="1658" y="2396"/>
                    </a:lnTo>
                    <a:lnTo>
                      <a:pt x="1351" y="2288"/>
                    </a:lnTo>
                    <a:lnTo>
                      <a:pt x="1161" y="2206"/>
                    </a:lnTo>
                    <a:lnTo>
                      <a:pt x="1051" y="2148"/>
                    </a:lnTo>
                    <a:lnTo>
                      <a:pt x="961" y="2090"/>
                    </a:lnTo>
                    <a:lnTo>
                      <a:pt x="889" y="2031"/>
                    </a:lnTo>
                    <a:lnTo>
                      <a:pt x="835" y="1971"/>
                    </a:lnTo>
                    <a:lnTo>
                      <a:pt x="804" y="1908"/>
                    </a:lnTo>
                    <a:lnTo>
                      <a:pt x="795" y="1843"/>
                    </a:lnTo>
                    <a:lnTo>
                      <a:pt x="811" y="1775"/>
                    </a:lnTo>
                    <a:lnTo>
                      <a:pt x="828" y="1741"/>
                    </a:lnTo>
                    <a:lnTo>
                      <a:pt x="845" y="1713"/>
                    </a:lnTo>
                    <a:lnTo>
                      <a:pt x="887" y="1660"/>
                    </a:lnTo>
                    <a:lnTo>
                      <a:pt x="966" y="1584"/>
                    </a:lnTo>
                    <a:lnTo>
                      <a:pt x="1099" y="1489"/>
                    </a:lnTo>
                    <a:lnTo>
                      <a:pt x="1259" y="1402"/>
                    </a:lnTo>
                    <a:lnTo>
                      <a:pt x="1436" y="1321"/>
                    </a:lnTo>
                    <a:lnTo>
                      <a:pt x="1626" y="1245"/>
                    </a:lnTo>
                    <a:lnTo>
                      <a:pt x="1921" y="1139"/>
                    </a:lnTo>
                    <a:lnTo>
                      <a:pt x="2301" y="1002"/>
                    </a:lnTo>
                    <a:lnTo>
                      <a:pt x="2546" y="897"/>
                    </a:lnTo>
                    <a:lnTo>
                      <a:pt x="2680" y="825"/>
                    </a:lnTo>
                    <a:lnTo>
                      <a:pt x="2761" y="767"/>
                    </a:lnTo>
                    <a:lnTo>
                      <a:pt x="2803" y="728"/>
                    </a:lnTo>
                    <a:lnTo>
                      <a:pt x="2836" y="686"/>
                    </a:lnTo>
                    <a:lnTo>
                      <a:pt x="2857" y="645"/>
                    </a:lnTo>
                    <a:lnTo>
                      <a:pt x="2869" y="602"/>
                    </a:lnTo>
                    <a:lnTo>
                      <a:pt x="2867" y="555"/>
                    </a:lnTo>
                    <a:lnTo>
                      <a:pt x="2854" y="508"/>
                    </a:lnTo>
                    <a:lnTo>
                      <a:pt x="2826" y="458"/>
                    </a:lnTo>
                    <a:lnTo>
                      <a:pt x="2807" y="432"/>
                    </a:lnTo>
                    <a:lnTo>
                      <a:pt x="2777" y="398"/>
                    </a:lnTo>
                    <a:lnTo>
                      <a:pt x="2693" y="337"/>
                    </a:lnTo>
                    <a:lnTo>
                      <a:pt x="2585" y="280"/>
                    </a:lnTo>
                    <a:lnTo>
                      <a:pt x="2455" y="231"/>
                    </a:lnTo>
                    <a:lnTo>
                      <a:pt x="2304" y="188"/>
                    </a:lnTo>
                    <a:lnTo>
                      <a:pt x="2139" y="151"/>
                    </a:lnTo>
                    <a:lnTo>
                      <a:pt x="1862" y="105"/>
                    </a:lnTo>
                    <a:lnTo>
                      <a:pt x="1457" y="59"/>
                    </a:lnTo>
                    <a:lnTo>
                      <a:pt x="1030" y="28"/>
                    </a:lnTo>
                    <a:lnTo>
                      <a:pt x="601" y="11"/>
                    </a:lnTo>
                    <a:lnTo>
                      <a:pt x="190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189" y="0"/>
                    </a:lnTo>
                    <a:lnTo>
                      <a:pt x="601" y="7"/>
                    </a:lnTo>
                    <a:lnTo>
                      <a:pt x="1030" y="23"/>
                    </a:lnTo>
                    <a:lnTo>
                      <a:pt x="1460" y="53"/>
                    </a:lnTo>
                    <a:lnTo>
                      <a:pt x="1868" y="99"/>
                    </a:lnTo>
                    <a:lnTo>
                      <a:pt x="2146" y="146"/>
                    </a:lnTo>
                    <a:lnTo>
                      <a:pt x="2314" y="184"/>
                    </a:lnTo>
                    <a:lnTo>
                      <a:pt x="2466" y="227"/>
                    </a:lnTo>
                    <a:lnTo>
                      <a:pt x="2597" y="276"/>
                    </a:lnTo>
                    <a:lnTo>
                      <a:pt x="2706" y="331"/>
                    </a:lnTo>
                    <a:lnTo>
                      <a:pt x="2790" y="394"/>
                    </a:lnTo>
                    <a:lnTo>
                      <a:pt x="2821" y="427"/>
                    </a:lnTo>
                    <a:lnTo>
                      <a:pt x="2841" y="453"/>
                    </a:lnTo>
                    <a:lnTo>
                      <a:pt x="2870" y="504"/>
                    </a:lnTo>
                    <a:lnTo>
                      <a:pt x="2885" y="551"/>
                    </a:lnTo>
                    <a:lnTo>
                      <a:pt x="2886" y="596"/>
                    </a:lnTo>
                    <a:lnTo>
                      <a:pt x="2876" y="640"/>
                    </a:lnTo>
                    <a:lnTo>
                      <a:pt x="2854" y="682"/>
                    </a:lnTo>
                    <a:lnTo>
                      <a:pt x="2823" y="724"/>
                    </a:lnTo>
                    <a:lnTo>
                      <a:pt x="2781" y="763"/>
                    </a:lnTo>
                    <a:lnTo>
                      <a:pt x="2703" y="820"/>
                    </a:lnTo>
                    <a:lnTo>
                      <a:pt x="2571" y="894"/>
                    </a:lnTo>
                    <a:lnTo>
                      <a:pt x="2330" y="997"/>
                    </a:lnTo>
                    <a:lnTo>
                      <a:pt x="1954" y="1136"/>
                    </a:lnTo>
                    <a:lnTo>
                      <a:pt x="1662" y="1244"/>
                    </a:lnTo>
                    <a:lnTo>
                      <a:pt x="1473" y="1319"/>
                    </a:lnTo>
                    <a:lnTo>
                      <a:pt x="1298" y="1399"/>
                    </a:lnTo>
                    <a:lnTo>
                      <a:pt x="1141" y="1486"/>
                    </a:lnTo>
                    <a:lnTo>
                      <a:pt x="1008" y="1579"/>
                    </a:lnTo>
                    <a:lnTo>
                      <a:pt x="930" y="1656"/>
                    </a:lnTo>
                    <a:lnTo>
                      <a:pt x="889" y="1709"/>
                    </a:lnTo>
                    <a:lnTo>
                      <a:pt x="871" y="1736"/>
                    </a:lnTo>
                    <a:lnTo>
                      <a:pt x="854" y="1769"/>
                    </a:lnTo>
                    <a:lnTo>
                      <a:pt x="840" y="1837"/>
                    </a:lnTo>
                    <a:lnTo>
                      <a:pt x="848" y="1900"/>
                    </a:lnTo>
                    <a:lnTo>
                      <a:pt x="880" y="1962"/>
                    </a:lnTo>
                    <a:lnTo>
                      <a:pt x="933" y="2023"/>
                    </a:lnTo>
                    <a:lnTo>
                      <a:pt x="1007" y="2082"/>
                    </a:lnTo>
                    <a:lnTo>
                      <a:pt x="1099" y="2139"/>
                    </a:lnTo>
                    <a:lnTo>
                      <a:pt x="1208" y="2196"/>
                    </a:lnTo>
                    <a:lnTo>
                      <a:pt x="1401" y="2279"/>
                    </a:lnTo>
                    <a:lnTo>
                      <a:pt x="1709" y="2386"/>
                    </a:lnTo>
                    <a:lnTo>
                      <a:pt x="2067" y="2491"/>
                    </a:lnTo>
                    <a:lnTo>
                      <a:pt x="2461" y="2597"/>
                    </a:lnTo>
                    <a:lnTo>
                      <a:pt x="3099" y="2757"/>
                    </a:lnTo>
                    <a:lnTo>
                      <a:pt x="3767" y="2924"/>
                    </a:lnTo>
                    <a:lnTo>
                      <a:pt x="4212" y="3042"/>
                    </a:lnTo>
                    <a:lnTo>
                      <a:pt x="4645" y="3166"/>
                    </a:lnTo>
                    <a:lnTo>
                      <a:pt x="5054" y="3299"/>
                    </a:lnTo>
                    <a:lnTo>
                      <a:pt x="5429" y="3441"/>
                    </a:lnTo>
                    <a:lnTo>
                      <a:pt x="5683" y="3555"/>
                    </a:lnTo>
                    <a:lnTo>
                      <a:pt x="5837" y="3635"/>
                    </a:lnTo>
                    <a:lnTo>
                      <a:pt x="5909" y="3676"/>
                    </a:lnTo>
                    <a:lnTo>
                      <a:pt x="6013" y="3739"/>
                    </a:lnTo>
                    <a:lnTo>
                      <a:pt x="6193" y="3872"/>
                    </a:lnTo>
                    <a:lnTo>
                      <a:pt x="6305" y="3975"/>
                    </a:lnTo>
                    <a:lnTo>
                      <a:pt x="6371" y="4047"/>
                    </a:lnTo>
                    <a:lnTo>
                      <a:pt x="6429" y="4119"/>
                    </a:lnTo>
                    <a:lnTo>
                      <a:pt x="6479" y="4194"/>
                    </a:lnTo>
                    <a:lnTo>
                      <a:pt x="6522" y="4269"/>
                    </a:lnTo>
                    <a:lnTo>
                      <a:pt x="6558" y="4345"/>
                    </a:lnTo>
                    <a:lnTo>
                      <a:pt x="6587" y="4423"/>
                    </a:lnTo>
                    <a:lnTo>
                      <a:pt x="6609" y="4502"/>
                    </a:lnTo>
                    <a:lnTo>
                      <a:pt x="6629" y="4622"/>
                    </a:lnTo>
                    <a:lnTo>
                      <a:pt x="6632" y="4786"/>
                    </a:lnTo>
                    <a:lnTo>
                      <a:pt x="6609" y="4953"/>
                    </a:lnTo>
                    <a:lnTo>
                      <a:pt x="6561" y="5123"/>
                    </a:lnTo>
                    <a:lnTo>
                      <a:pt x="6491" y="5294"/>
                    </a:lnTo>
                    <a:lnTo>
                      <a:pt x="6399" y="5467"/>
                    </a:lnTo>
                    <a:lnTo>
                      <a:pt x="6285" y="5641"/>
                    </a:lnTo>
                    <a:lnTo>
                      <a:pt x="6151" y="5816"/>
                    </a:lnTo>
                    <a:lnTo>
                      <a:pt x="6000" y="5990"/>
                    </a:lnTo>
                    <a:lnTo>
                      <a:pt x="5830" y="6164"/>
                    </a:lnTo>
                    <a:lnTo>
                      <a:pt x="5739" y="6250"/>
                    </a:lnTo>
                    <a:lnTo>
                      <a:pt x="5739" y="625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4" name="Freeform 9">
                <a:extLst>
                  <a:ext uri="{FF2B5EF4-FFF2-40B4-BE49-F238E27FC236}">
                    <a16:creationId xmlns:a16="http://schemas.microsoft.com/office/drawing/2014/main" id="{AED35BB2-73AF-4070-9887-8F5D1053CC5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423419" y="2926802"/>
                <a:ext cx="8715185" cy="3895468"/>
              </a:xfrm>
              <a:custGeom>
                <a:avLst/>
                <a:gdLst>
                  <a:gd name="T0" fmla="*/ 7817 w 7930"/>
                  <a:gd name="T1" fmla="*/ 5993 h 6292"/>
                  <a:gd name="T2" fmla="*/ 7928 w 7930"/>
                  <a:gd name="T3" fmla="*/ 5427 h 6292"/>
                  <a:gd name="T4" fmla="*/ 7873 w 7930"/>
                  <a:gd name="T5" fmla="*/ 4903 h 6292"/>
                  <a:gd name="T6" fmla="*/ 7644 w 7930"/>
                  <a:gd name="T7" fmla="*/ 4421 h 6292"/>
                  <a:gd name="T8" fmla="*/ 7232 w 7930"/>
                  <a:gd name="T9" fmla="*/ 3978 h 6292"/>
                  <a:gd name="T10" fmla="*/ 6744 w 7930"/>
                  <a:gd name="T11" fmla="*/ 3641 h 6292"/>
                  <a:gd name="T12" fmla="*/ 6338 w 7930"/>
                  <a:gd name="T13" fmla="*/ 3440 h 6292"/>
                  <a:gd name="T14" fmla="*/ 5416 w 7930"/>
                  <a:gd name="T15" fmla="*/ 3120 h 6292"/>
                  <a:gd name="T16" fmla="*/ 3750 w 7930"/>
                  <a:gd name="T17" fmla="*/ 2701 h 6292"/>
                  <a:gd name="T18" fmla="*/ 1885 w 7930"/>
                  <a:gd name="T19" fmla="*/ 2232 h 6292"/>
                  <a:gd name="T20" fmla="*/ 1440 w 7930"/>
                  <a:gd name="T21" fmla="*/ 2046 h 6292"/>
                  <a:gd name="T22" fmla="*/ 1251 w 7930"/>
                  <a:gd name="T23" fmla="*/ 1879 h 6292"/>
                  <a:gd name="T24" fmla="*/ 1260 w 7930"/>
                  <a:gd name="T25" fmla="*/ 1731 h 6292"/>
                  <a:gd name="T26" fmla="*/ 1385 w 7930"/>
                  <a:gd name="T27" fmla="*/ 1588 h 6292"/>
                  <a:gd name="T28" fmla="*/ 1895 w 7930"/>
                  <a:gd name="T29" fmla="*/ 1302 h 6292"/>
                  <a:gd name="T30" fmla="*/ 2659 w 7930"/>
                  <a:gd name="T31" fmla="*/ 976 h 6292"/>
                  <a:gd name="T32" fmla="*/ 2972 w 7930"/>
                  <a:gd name="T33" fmla="*/ 767 h 6292"/>
                  <a:gd name="T34" fmla="*/ 3040 w 7930"/>
                  <a:gd name="T35" fmla="*/ 641 h 6292"/>
                  <a:gd name="T36" fmla="*/ 3010 w 7930"/>
                  <a:gd name="T37" fmla="*/ 502 h 6292"/>
                  <a:gd name="T38" fmla="*/ 2915 w 7930"/>
                  <a:gd name="T39" fmla="*/ 393 h 6292"/>
                  <a:gd name="T40" fmla="*/ 2553 w 7930"/>
                  <a:gd name="T41" fmla="*/ 223 h 6292"/>
                  <a:gd name="T42" fmla="*/ 1914 w 7930"/>
                  <a:gd name="T43" fmla="*/ 95 h 6292"/>
                  <a:gd name="T44" fmla="*/ 598 w 7930"/>
                  <a:gd name="T45" fmla="*/ 6 h 6292"/>
                  <a:gd name="T46" fmla="*/ 0 w 7930"/>
                  <a:gd name="T47" fmla="*/ 6 h 6292"/>
                  <a:gd name="T48" fmla="*/ 1037 w 7930"/>
                  <a:gd name="T49" fmla="*/ 26 h 6292"/>
                  <a:gd name="T50" fmla="*/ 2202 w 7930"/>
                  <a:gd name="T51" fmla="*/ 147 h 6292"/>
                  <a:gd name="T52" fmla="*/ 2686 w 7930"/>
                  <a:gd name="T53" fmla="*/ 278 h 6292"/>
                  <a:gd name="T54" fmla="*/ 2938 w 7930"/>
                  <a:gd name="T55" fmla="*/ 432 h 6292"/>
                  <a:gd name="T56" fmla="*/ 3016 w 7930"/>
                  <a:gd name="T57" fmla="*/ 556 h 6292"/>
                  <a:gd name="T58" fmla="*/ 3008 w 7930"/>
                  <a:gd name="T59" fmla="*/ 688 h 6292"/>
                  <a:gd name="T60" fmla="*/ 2886 w 7930"/>
                  <a:gd name="T61" fmla="*/ 831 h 6292"/>
                  <a:gd name="T62" fmla="*/ 2474 w 7930"/>
                  <a:gd name="T63" fmla="*/ 1051 h 6292"/>
                  <a:gd name="T64" fmla="*/ 1612 w 7930"/>
                  <a:gd name="T65" fmla="*/ 1421 h 6292"/>
                  <a:gd name="T66" fmla="*/ 1270 w 7930"/>
                  <a:gd name="T67" fmla="*/ 1662 h 6292"/>
                  <a:gd name="T68" fmla="*/ 1201 w 7930"/>
                  <a:gd name="T69" fmla="*/ 1767 h 6292"/>
                  <a:gd name="T70" fmla="*/ 1247 w 7930"/>
                  <a:gd name="T71" fmla="*/ 1944 h 6292"/>
                  <a:gd name="T72" fmla="*/ 1498 w 7930"/>
                  <a:gd name="T73" fmla="*/ 2108 h 6292"/>
                  <a:gd name="T74" fmla="*/ 2176 w 7930"/>
                  <a:gd name="T75" fmla="*/ 2344 h 6292"/>
                  <a:gd name="T76" fmla="*/ 4413 w 7930"/>
                  <a:gd name="T77" fmla="*/ 2881 h 6292"/>
                  <a:gd name="T78" fmla="*/ 5782 w 7930"/>
                  <a:gd name="T79" fmla="*/ 3263 h 6292"/>
                  <a:gd name="T80" fmla="*/ 6442 w 7930"/>
                  <a:gd name="T81" fmla="*/ 3525 h 6292"/>
                  <a:gd name="T82" fmla="*/ 6782 w 7930"/>
                  <a:gd name="T83" fmla="*/ 3712 h 6292"/>
                  <a:gd name="T84" fmla="*/ 7307 w 7930"/>
                  <a:gd name="T85" fmla="*/ 4128 h 6292"/>
                  <a:gd name="T86" fmla="*/ 7636 w 7930"/>
                  <a:gd name="T87" fmla="*/ 4585 h 6292"/>
                  <a:gd name="T88" fmla="*/ 7777 w 7930"/>
                  <a:gd name="T89" fmla="*/ 5083 h 6292"/>
                  <a:gd name="T90" fmla="*/ 7742 w 7930"/>
                  <a:gd name="T91" fmla="*/ 5619 h 6292"/>
                  <a:gd name="T92" fmla="*/ 7542 w 7930"/>
                  <a:gd name="T93" fmla="*/ 6193 h 6292"/>
                  <a:gd name="T94" fmla="*/ 7699 w 7930"/>
                  <a:gd name="T95" fmla="*/ 6292 h 6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930" h="6292">
                    <a:moveTo>
                      <a:pt x="7699" y="6292"/>
                    </a:moveTo>
                    <a:lnTo>
                      <a:pt x="7744" y="6190"/>
                    </a:lnTo>
                    <a:lnTo>
                      <a:pt x="7817" y="5993"/>
                    </a:lnTo>
                    <a:lnTo>
                      <a:pt x="7872" y="5799"/>
                    </a:lnTo>
                    <a:lnTo>
                      <a:pt x="7909" y="5610"/>
                    </a:lnTo>
                    <a:lnTo>
                      <a:pt x="7928" y="5427"/>
                    </a:lnTo>
                    <a:lnTo>
                      <a:pt x="7930" y="5247"/>
                    </a:lnTo>
                    <a:lnTo>
                      <a:pt x="7911" y="5073"/>
                    </a:lnTo>
                    <a:lnTo>
                      <a:pt x="7873" y="4903"/>
                    </a:lnTo>
                    <a:lnTo>
                      <a:pt x="7817" y="4737"/>
                    </a:lnTo>
                    <a:lnTo>
                      <a:pt x="7741" y="4576"/>
                    </a:lnTo>
                    <a:lnTo>
                      <a:pt x="7644" y="4421"/>
                    </a:lnTo>
                    <a:lnTo>
                      <a:pt x="7528" y="4269"/>
                    </a:lnTo>
                    <a:lnTo>
                      <a:pt x="7391" y="4121"/>
                    </a:lnTo>
                    <a:lnTo>
                      <a:pt x="7232" y="3978"/>
                    </a:lnTo>
                    <a:lnTo>
                      <a:pt x="7054" y="3840"/>
                    </a:lnTo>
                    <a:lnTo>
                      <a:pt x="6854" y="3706"/>
                    </a:lnTo>
                    <a:lnTo>
                      <a:pt x="6744" y="3641"/>
                    </a:lnTo>
                    <a:lnTo>
                      <a:pt x="6672" y="3598"/>
                    </a:lnTo>
                    <a:lnTo>
                      <a:pt x="6512" y="3518"/>
                    </a:lnTo>
                    <a:lnTo>
                      <a:pt x="6338" y="3440"/>
                    </a:lnTo>
                    <a:lnTo>
                      <a:pt x="6151" y="3365"/>
                    </a:lnTo>
                    <a:lnTo>
                      <a:pt x="5851" y="3256"/>
                    </a:lnTo>
                    <a:lnTo>
                      <a:pt x="5416" y="3120"/>
                    </a:lnTo>
                    <a:lnTo>
                      <a:pt x="4954" y="2992"/>
                    </a:lnTo>
                    <a:lnTo>
                      <a:pt x="4476" y="2873"/>
                    </a:lnTo>
                    <a:lnTo>
                      <a:pt x="3750" y="2701"/>
                    </a:lnTo>
                    <a:lnTo>
                      <a:pt x="2830" y="2490"/>
                    </a:lnTo>
                    <a:lnTo>
                      <a:pt x="2228" y="2334"/>
                    </a:lnTo>
                    <a:lnTo>
                      <a:pt x="1885" y="2232"/>
                    </a:lnTo>
                    <a:lnTo>
                      <a:pt x="1669" y="2153"/>
                    </a:lnTo>
                    <a:lnTo>
                      <a:pt x="1545" y="2099"/>
                    </a:lnTo>
                    <a:lnTo>
                      <a:pt x="1440" y="2046"/>
                    </a:lnTo>
                    <a:lnTo>
                      <a:pt x="1355" y="1991"/>
                    </a:lnTo>
                    <a:lnTo>
                      <a:pt x="1292" y="1935"/>
                    </a:lnTo>
                    <a:lnTo>
                      <a:pt x="1251" y="1879"/>
                    </a:lnTo>
                    <a:lnTo>
                      <a:pt x="1234" y="1820"/>
                    </a:lnTo>
                    <a:lnTo>
                      <a:pt x="1244" y="1761"/>
                    </a:lnTo>
                    <a:lnTo>
                      <a:pt x="1260" y="1731"/>
                    </a:lnTo>
                    <a:lnTo>
                      <a:pt x="1275" y="1705"/>
                    </a:lnTo>
                    <a:lnTo>
                      <a:pt x="1313" y="1657"/>
                    </a:lnTo>
                    <a:lnTo>
                      <a:pt x="1385" y="1588"/>
                    </a:lnTo>
                    <a:lnTo>
                      <a:pt x="1506" y="1500"/>
                    </a:lnTo>
                    <a:lnTo>
                      <a:pt x="1650" y="1418"/>
                    </a:lnTo>
                    <a:lnTo>
                      <a:pt x="1895" y="1302"/>
                    </a:lnTo>
                    <a:lnTo>
                      <a:pt x="2248" y="1156"/>
                    </a:lnTo>
                    <a:lnTo>
                      <a:pt x="2503" y="1048"/>
                    </a:lnTo>
                    <a:lnTo>
                      <a:pt x="2659" y="976"/>
                    </a:lnTo>
                    <a:lnTo>
                      <a:pt x="2795" y="903"/>
                    </a:lnTo>
                    <a:lnTo>
                      <a:pt x="2908" y="826"/>
                    </a:lnTo>
                    <a:lnTo>
                      <a:pt x="2972" y="767"/>
                    </a:lnTo>
                    <a:lnTo>
                      <a:pt x="3004" y="727"/>
                    </a:lnTo>
                    <a:lnTo>
                      <a:pt x="3027" y="684"/>
                    </a:lnTo>
                    <a:lnTo>
                      <a:pt x="3040" y="641"/>
                    </a:lnTo>
                    <a:lnTo>
                      <a:pt x="3042" y="596"/>
                    </a:lnTo>
                    <a:lnTo>
                      <a:pt x="3033" y="550"/>
                    </a:lnTo>
                    <a:lnTo>
                      <a:pt x="3010" y="502"/>
                    </a:lnTo>
                    <a:lnTo>
                      <a:pt x="2975" y="453"/>
                    </a:lnTo>
                    <a:lnTo>
                      <a:pt x="2952" y="428"/>
                    </a:lnTo>
                    <a:lnTo>
                      <a:pt x="2915" y="393"/>
                    </a:lnTo>
                    <a:lnTo>
                      <a:pt x="2820" y="330"/>
                    </a:lnTo>
                    <a:lnTo>
                      <a:pt x="2697" y="272"/>
                    </a:lnTo>
                    <a:lnTo>
                      <a:pt x="2553" y="223"/>
                    </a:lnTo>
                    <a:lnTo>
                      <a:pt x="2389" y="178"/>
                    </a:lnTo>
                    <a:lnTo>
                      <a:pt x="2209" y="141"/>
                    </a:lnTo>
                    <a:lnTo>
                      <a:pt x="1914" y="95"/>
                    </a:lnTo>
                    <a:lnTo>
                      <a:pt x="1483" y="49"/>
                    </a:lnTo>
                    <a:lnTo>
                      <a:pt x="1038" y="21"/>
                    </a:lnTo>
                    <a:lnTo>
                      <a:pt x="598" y="6"/>
                    </a:lnTo>
                    <a:lnTo>
                      <a:pt x="186" y="0"/>
                    </a:lnTo>
                    <a:lnTo>
                      <a:pt x="0" y="1"/>
                    </a:lnTo>
                    <a:lnTo>
                      <a:pt x="0" y="6"/>
                    </a:lnTo>
                    <a:lnTo>
                      <a:pt x="186" y="6"/>
                    </a:lnTo>
                    <a:lnTo>
                      <a:pt x="598" y="10"/>
                    </a:lnTo>
                    <a:lnTo>
                      <a:pt x="1037" y="26"/>
                    </a:lnTo>
                    <a:lnTo>
                      <a:pt x="1482" y="55"/>
                    </a:lnTo>
                    <a:lnTo>
                      <a:pt x="1908" y="99"/>
                    </a:lnTo>
                    <a:lnTo>
                      <a:pt x="2202" y="147"/>
                    </a:lnTo>
                    <a:lnTo>
                      <a:pt x="2382" y="184"/>
                    </a:lnTo>
                    <a:lnTo>
                      <a:pt x="2543" y="227"/>
                    </a:lnTo>
                    <a:lnTo>
                      <a:pt x="2686" y="278"/>
                    </a:lnTo>
                    <a:lnTo>
                      <a:pt x="2807" y="334"/>
                    </a:lnTo>
                    <a:lnTo>
                      <a:pt x="2902" y="397"/>
                    </a:lnTo>
                    <a:lnTo>
                      <a:pt x="2938" y="432"/>
                    </a:lnTo>
                    <a:lnTo>
                      <a:pt x="2961" y="458"/>
                    </a:lnTo>
                    <a:lnTo>
                      <a:pt x="2994" y="507"/>
                    </a:lnTo>
                    <a:lnTo>
                      <a:pt x="3016" y="556"/>
                    </a:lnTo>
                    <a:lnTo>
                      <a:pt x="3024" y="602"/>
                    </a:lnTo>
                    <a:lnTo>
                      <a:pt x="3021" y="645"/>
                    </a:lnTo>
                    <a:lnTo>
                      <a:pt x="3008" y="688"/>
                    </a:lnTo>
                    <a:lnTo>
                      <a:pt x="2984" y="731"/>
                    </a:lnTo>
                    <a:lnTo>
                      <a:pt x="2951" y="772"/>
                    </a:lnTo>
                    <a:lnTo>
                      <a:pt x="2886" y="831"/>
                    </a:lnTo>
                    <a:lnTo>
                      <a:pt x="2771" y="907"/>
                    </a:lnTo>
                    <a:lnTo>
                      <a:pt x="2631" y="980"/>
                    </a:lnTo>
                    <a:lnTo>
                      <a:pt x="2474" y="1051"/>
                    </a:lnTo>
                    <a:lnTo>
                      <a:pt x="2215" y="1159"/>
                    </a:lnTo>
                    <a:lnTo>
                      <a:pt x="1858" y="1304"/>
                    </a:lnTo>
                    <a:lnTo>
                      <a:pt x="1612" y="1421"/>
                    </a:lnTo>
                    <a:lnTo>
                      <a:pt x="1466" y="1503"/>
                    </a:lnTo>
                    <a:lnTo>
                      <a:pt x="1344" y="1591"/>
                    </a:lnTo>
                    <a:lnTo>
                      <a:pt x="1270" y="1662"/>
                    </a:lnTo>
                    <a:lnTo>
                      <a:pt x="1233" y="1711"/>
                    </a:lnTo>
                    <a:lnTo>
                      <a:pt x="1217" y="1735"/>
                    </a:lnTo>
                    <a:lnTo>
                      <a:pt x="1201" y="1767"/>
                    </a:lnTo>
                    <a:lnTo>
                      <a:pt x="1191" y="1827"/>
                    </a:lnTo>
                    <a:lnTo>
                      <a:pt x="1207" y="1886"/>
                    </a:lnTo>
                    <a:lnTo>
                      <a:pt x="1247" y="1944"/>
                    </a:lnTo>
                    <a:lnTo>
                      <a:pt x="1309" y="2000"/>
                    </a:lnTo>
                    <a:lnTo>
                      <a:pt x="1394" y="2055"/>
                    </a:lnTo>
                    <a:lnTo>
                      <a:pt x="1498" y="2108"/>
                    </a:lnTo>
                    <a:lnTo>
                      <a:pt x="1622" y="2161"/>
                    </a:lnTo>
                    <a:lnTo>
                      <a:pt x="1835" y="2240"/>
                    </a:lnTo>
                    <a:lnTo>
                      <a:pt x="2176" y="2344"/>
                    </a:lnTo>
                    <a:lnTo>
                      <a:pt x="2775" y="2500"/>
                    </a:lnTo>
                    <a:lnTo>
                      <a:pt x="3691" y="2711"/>
                    </a:lnTo>
                    <a:lnTo>
                      <a:pt x="4413" y="2881"/>
                    </a:lnTo>
                    <a:lnTo>
                      <a:pt x="4889" y="3001"/>
                    </a:lnTo>
                    <a:lnTo>
                      <a:pt x="5349" y="3127"/>
                    </a:lnTo>
                    <a:lnTo>
                      <a:pt x="5782" y="3263"/>
                    </a:lnTo>
                    <a:lnTo>
                      <a:pt x="6082" y="3371"/>
                    </a:lnTo>
                    <a:lnTo>
                      <a:pt x="6268" y="3447"/>
                    </a:lnTo>
                    <a:lnTo>
                      <a:pt x="6442" y="3525"/>
                    </a:lnTo>
                    <a:lnTo>
                      <a:pt x="6600" y="3605"/>
                    </a:lnTo>
                    <a:lnTo>
                      <a:pt x="6674" y="3647"/>
                    </a:lnTo>
                    <a:lnTo>
                      <a:pt x="6782" y="3712"/>
                    </a:lnTo>
                    <a:lnTo>
                      <a:pt x="6979" y="3846"/>
                    </a:lnTo>
                    <a:lnTo>
                      <a:pt x="7155" y="3984"/>
                    </a:lnTo>
                    <a:lnTo>
                      <a:pt x="7307" y="4128"/>
                    </a:lnTo>
                    <a:lnTo>
                      <a:pt x="7438" y="4275"/>
                    </a:lnTo>
                    <a:lnTo>
                      <a:pt x="7546" y="4428"/>
                    </a:lnTo>
                    <a:lnTo>
                      <a:pt x="7636" y="4585"/>
                    </a:lnTo>
                    <a:lnTo>
                      <a:pt x="7702" y="4746"/>
                    </a:lnTo>
                    <a:lnTo>
                      <a:pt x="7749" y="4912"/>
                    </a:lnTo>
                    <a:lnTo>
                      <a:pt x="7777" y="5083"/>
                    </a:lnTo>
                    <a:lnTo>
                      <a:pt x="7784" y="5257"/>
                    </a:lnTo>
                    <a:lnTo>
                      <a:pt x="7773" y="5436"/>
                    </a:lnTo>
                    <a:lnTo>
                      <a:pt x="7742" y="5619"/>
                    </a:lnTo>
                    <a:lnTo>
                      <a:pt x="7693" y="5806"/>
                    </a:lnTo>
                    <a:lnTo>
                      <a:pt x="7626" y="5997"/>
                    </a:lnTo>
                    <a:lnTo>
                      <a:pt x="7542" y="6193"/>
                    </a:lnTo>
                    <a:lnTo>
                      <a:pt x="7493" y="6292"/>
                    </a:lnTo>
                    <a:lnTo>
                      <a:pt x="7699" y="6292"/>
                    </a:lnTo>
                    <a:lnTo>
                      <a:pt x="7699" y="6292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997485A-44E5-47B0-9A71-41E640F1FC35}"/>
                </a:ext>
              </a:extLst>
            </p:cNvPr>
            <p:cNvGrpSpPr/>
            <p:nvPr/>
          </p:nvGrpSpPr>
          <p:grpSpPr>
            <a:xfrm>
              <a:off x="8378332" y="2032999"/>
              <a:ext cx="707839" cy="986127"/>
              <a:chOff x="9371276" y="2552173"/>
              <a:chExt cx="703038" cy="958686"/>
            </a:xfrm>
          </p:grpSpPr>
          <p:sp>
            <p:nvSpPr>
              <p:cNvPr id="26" name="Freeform 1004">
                <a:extLst>
                  <a:ext uri="{FF2B5EF4-FFF2-40B4-BE49-F238E27FC236}">
                    <a16:creationId xmlns:a16="http://schemas.microsoft.com/office/drawing/2014/main" id="{29FCFDD4-A119-4293-8EF4-A5357674FB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71276" y="2552173"/>
                <a:ext cx="703037" cy="958686"/>
              </a:xfrm>
              <a:custGeom>
                <a:avLst/>
                <a:gdLst>
                  <a:gd name="T0" fmla="*/ 703 w 1407"/>
                  <a:gd name="T1" fmla="*/ 1921 h 1921"/>
                  <a:gd name="T2" fmla="*/ 680 w 1407"/>
                  <a:gd name="T3" fmla="*/ 1909 h 1921"/>
                  <a:gd name="T4" fmla="*/ 630 w 1407"/>
                  <a:gd name="T5" fmla="*/ 1879 h 1921"/>
                  <a:gd name="T6" fmla="*/ 548 w 1407"/>
                  <a:gd name="T7" fmla="*/ 1817 h 1921"/>
                  <a:gd name="T8" fmla="*/ 431 w 1407"/>
                  <a:gd name="T9" fmla="*/ 1703 h 1921"/>
                  <a:gd name="T10" fmla="*/ 315 w 1407"/>
                  <a:gd name="T11" fmla="*/ 1562 h 1921"/>
                  <a:gd name="T12" fmla="*/ 206 w 1407"/>
                  <a:gd name="T13" fmla="*/ 1396 h 1921"/>
                  <a:gd name="T14" fmla="*/ 134 w 1407"/>
                  <a:gd name="T15" fmla="*/ 1260 h 1921"/>
                  <a:gd name="T16" fmla="*/ 93 w 1407"/>
                  <a:gd name="T17" fmla="*/ 1164 h 1921"/>
                  <a:gd name="T18" fmla="*/ 58 w 1407"/>
                  <a:gd name="T19" fmla="*/ 1065 h 1921"/>
                  <a:gd name="T20" fmla="*/ 31 w 1407"/>
                  <a:gd name="T21" fmla="*/ 964 h 1921"/>
                  <a:gd name="T22" fmla="*/ 11 w 1407"/>
                  <a:gd name="T23" fmla="*/ 860 h 1921"/>
                  <a:gd name="T24" fmla="*/ 1 w 1407"/>
                  <a:gd name="T25" fmla="*/ 757 h 1921"/>
                  <a:gd name="T26" fmla="*/ 0 w 1407"/>
                  <a:gd name="T27" fmla="*/ 704 h 1921"/>
                  <a:gd name="T28" fmla="*/ 0 w 1407"/>
                  <a:gd name="T29" fmla="*/ 667 h 1921"/>
                  <a:gd name="T30" fmla="*/ 7 w 1407"/>
                  <a:gd name="T31" fmla="*/ 597 h 1921"/>
                  <a:gd name="T32" fmla="*/ 22 w 1407"/>
                  <a:gd name="T33" fmla="*/ 529 h 1921"/>
                  <a:gd name="T34" fmla="*/ 42 w 1407"/>
                  <a:gd name="T35" fmla="*/ 461 h 1921"/>
                  <a:gd name="T36" fmla="*/ 68 w 1407"/>
                  <a:gd name="T37" fmla="*/ 399 h 1921"/>
                  <a:gd name="T38" fmla="*/ 101 w 1407"/>
                  <a:gd name="T39" fmla="*/ 339 h 1921"/>
                  <a:gd name="T40" fmla="*/ 140 w 1407"/>
                  <a:gd name="T41" fmla="*/ 282 h 1921"/>
                  <a:gd name="T42" fmla="*/ 182 w 1407"/>
                  <a:gd name="T43" fmla="*/ 230 h 1921"/>
                  <a:gd name="T44" fmla="*/ 230 w 1407"/>
                  <a:gd name="T45" fmla="*/ 183 h 1921"/>
                  <a:gd name="T46" fmla="*/ 282 w 1407"/>
                  <a:gd name="T47" fmla="*/ 140 h 1921"/>
                  <a:gd name="T48" fmla="*/ 338 w 1407"/>
                  <a:gd name="T49" fmla="*/ 102 h 1921"/>
                  <a:gd name="T50" fmla="*/ 399 w 1407"/>
                  <a:gd name="T51" fmla="*/ 70 h 1921"/>
                  <a:gd name="T52" fmla="*/ 461 w 1407"/>
                  <a:gd name="T53" fmla="*/ 43 h 1921"/>
                  <a:gd name="T54" fmla="*/ 527 w 1407"/>
                  <a:gd name="T55" fmla="*/ 22 h 1921"/>
                  <a:gd name="T56" fmla="*/ 596 w 1407"/>
                  <a:gd name="T57" fmla="*/ 8 h 1921"/>
                  <a:gd name="T58" fmla="*/ 667 w 1407"/>
                  <a:gd name="T59" fmla="*/ 1 h 1921"/>
                  <a:gd name="T60" fmla="*/ 703 w 1407"/>
                  <a:gd name="T61" fmla="*/ 0 h 1921"/>
                  <a:gd name="T62" fmla="*/ 740 w 1407"/>
                  <a:gd name="T63" fmla="*/ 1 h 1921"/>
                  <a:gd name="T64" fmla="*/ 811 w 1407"/>
                  <a:gd name="T65" fmla="*/ 8 h 1921"/>
                  <a:gd name="T66" fmla="*/ 880 w 1407"/>
                  <a:gd name="T67" fmla="*/ 22 h 1921"/>
                  <a:gd name="T68" fmla="*/ 946 w 1407"/>
                  <a:gd name="T69" fmla="*/ 43 h 1921"/>
                  <a:gd name="T70" fmla="*/ 1009 w 1407"/>
                  <a:gd name="T71" fmla="*/ 70 h 1921"/>
                  <a:gd name="T72" fmla="*/ 1069 w 1407"/>
                  <a:gd name="T73" fmla="*/ 102 h 1921"/>
                  <a:gd name="T74" fmla="*/ 1125 w 1407"/>
                  <a:gd name="T75" fmla="*/ 140 h 1921"/>
                  <a:gd name="T76" fmla="*/ 1177 w 1407"/>
                  <a:gd name="T77" fmla="*/ 183 h 1921"/>
                  <a:gd name="T78" fmla="*/ 1225 w 1407"/>
                  <a:gd name="T79" fmla="*/ 230 h 1921"/>
                  <a:gd name="T80" fmla="*/ 1267 w 1407"/>
                  <a:gd name="T81" fmla="*/ 282 h 1921"/>
                  <a:gd name="T82" fmla="*/ 1306 w 1407"/>
                  <a:gd name="T83" fmla="*/ 339 h 1921"/>
                  <a:gd name="T84" fmla="*/ 1339 w 1407"/>
                  <a:gd name="T85" fmla="*/ 399 h 1921"/>
                  <a:gd name="T86" fmla="*/ 1365 w 1407"/>
                  <a:gd name="T87" fmla="*/ 461 h 1921"/>
                  <a:gd name="T88" fmla="*/ 1385 w 1407"/>
                  <a:gd name="T89" fmla="*/ 529 h 1921"/>
                  <a:gd name="T90" fmla="*/ 1400 w 1407"/>
                  <a:gd name="T91" fmla="*/ 597 h 1921"/>
                  <a:gd name="T92" fmla="*/ 1407 w 1407"/>
                  <a:gd name="T93" fmla="*/ 667 h 1921"/>
                  <a:gd name="T94" fmla="*/ 1407 w 1407"/>
                  <a:gd name="T95" fmla="*/ 704 h 1921"/>
                  <a:gd name="T96" fmla="*/ 1407 w 1407"/>
                  <a:gd name="T97" fmla="*/ 757 h 1921"/>
                  <a:gd name="T98" fmla="*/ 1397 w 1407"/>
                  <a:gd name="T99" fmla="*/ 860 h 1921"/>
                  <a:gd name="T100" fmla="*/ 1378 w 1407"/>
                  <a:gd name="T101" fmla="*/ 964 h 1921"/>
                  <a:gd name="T102" fmla="*/ 1349 w 1407"/>
                  <a:gd name="T103" fmla="*/ 1065 h 1921"/>
                  <a:gd name="T104" fmla="*/ 1314 w 1407"/>
                  <a:gd name="T105" fmla="*/ 1164 h 1921"/>
                  <a:gd name="T106" fmla="*/ 1273 w 1407"/>
                  <a:gd name="T107" fmla="*/ 1260 h 1921"/>
                  <a:gd name="T108" fmla="*/ 1201 w 1407"/>
                  <a:gd name="T109" fmla="*/ 1396 h 1921"/>
                  <a:gd name="T110" fmla="*/ 1092 w 1407"/>
                  <a:gd name="T111" fmla="*/ 1562 h 1921"/>
                  <a:gd name="T112" fmla="*/ 976 w 1407"/>
                  <a:gd name="T113" fmla="*/ 1703 h 1921"/>
                  <a:gd name="T114" fmla="*/ 859 w 1407"/>
                  <a:gd name="T115" fmla="*/ 1817 h 1921"/>
                  <a:gd name="T116" fmla="*/ 777 w 1407"/>
                  <a:gd name="T117" fmla="*/ 1879 h 1921"/>
                  <a:gd name="T118" fmla="*/ 727 w 1407"/>
                  <a:gd name="T119" fmla="*/ 1909 h 1921"/>
                  <a:gd name="T120" fmla="*/ 703 w 1407"/>
                  <a:gd name="T121" fmla="*/ 1921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7" h="1921">
                    <a:moveTo>
                      <a:pt x="703" y="1921"/>
                    </a:moveTo>
                    <a:lnTo>
                      <a:pt x="680" y="1909"/>
                    </a:lnTo>
                    <a:lnTo>
                      <a:pt x="630" y="1879"/>
                    </a:lnTo>
                    <a:lnTo>
                      <a:pt x="548" y="1817"/>
                    </a:lnTo>
                    <a:lnTo>
                      <a:pt x="431" y="1703"/>
                    </a:lnTo>
                    <a:lnTo>
                      <a:pt x="315" y="1562"/>
                    </a:lnTo>
                    <a:lnTo>
                      <a:pt x="206" y="1396"/>
                    </a:lnTo>
                    <a:lnTo>
                      <a:pt x="134" y="1260"/>
                    </a:lnTo>
                    <a:lnTo>
                      <a:pt x="93" y="1164"/>
                    </a:lnTo>
                    <a:lnTo>
                      <a:pt x="58" y="1065"/>
                    </a:lnTo>
                    <a:lnTo>
                      <a:pt x="31" y="964"/>
                    </a:lnTo>
                    <a:lnTo>
                      <a:pt x="11" y="860"/>
                    </a:lnTo>
                    <a:lnTo>
                      <a:pt x="1" y="757"/>
                    </a:lnTo>
                    <a:lnTo>
                      <a:pt x="0" y="704"/>
                    </a:lnTo>
                    <a:lnTo>
                      <a:pt x="0" y="667"/>
                    </a:lnTo>
                    <a:lnTo>
                      <a:pt x="7" y="597"/>
                    </a:lnTo>
                    <a:lnTo>
                      <a:pt x="22" y="529"/>
                    </a:lnTo>
                    <a:lnTo>
                      <a:pt x="42" y="461"/>
                    </a:lnTo>
                    <a:lnTo>
                      <a:pt x="68" y="399"/>
                    </a:lnTo>
                    <a:lnTo>
                      <a:pt x="101" y="339"/>
                    </a:lnTo>
                    <a:lnTo>
                      <a:pt x="140" y="282"/>
                    </a:lnTo>
                    <a:lnTo>
                      <a:pt x="182" y="230"/>
                    </a:lnTo>
                    <a:lnTo>
                      <a:pt x="230" y="183"/>
                    </a:lnTo>
                    <a:lnTo>
                      <a:pt x="282" y="140"/>
                    </a:lnTo>
                    <a:lnTo>
                      <a:pt x="338" y="102"/>
                    </a:lnTo>
                    <a:lnTo>
                      <a:pt x="399" y="70"/>
                    </a:lnTo>
                    <a:lnTo>
                      <a:pt x="461" y="43"/>
                    </a:lnTo>
                    <a:lnTo>
                      <a:pt x="527" y="22"/>
                    </a:lnTo>
                    <a:lnTo>
                      <a:pt x="596" y="8"/>
                    </a:lnTo>
                    <a:lnTo>
                      <a:pt x="667" y="1"/>
                    </a:lnTo>
                    <a:lnTo>
                      <a:pt x="703" y="0"/>
                    </a:lnTo>
                    <a:lnTo>
                      <a:pt x="740" y="1"/>
                    </a:lnTo>
                    <a:lnTo>
                      <a:pt x="811" y="8"/>
                    </a:lnTo>
                    <a:lnTo>
                      <a:pt x="880" y="22"/>
                    </a:lnTo>
                    <a:lnTo>
                      <a:pt x="946" y="43"/>
                    </a:lnTo>
                    <a:lnTo>
                      <a:pt x="1009" y="70"/>
                    </a:lnTo>
                    <a:lnTo>
                      <a:pt x="1069" y="102"/>
                    </a:lnTo>
                    <a:lnTo>
                      <a:pt x="1125" y="140"/>
                    </a:lnTo>
                    <a:lnTo>
                      <a:pt x="1177" y="183"/>
                    </a:lnTo>
                    <a:lnTo>
                      <a:pt x="1225" y="230"/>
                    </a:lnTo>
                    <a:lnTo>
                      <a:pt x="1267" y="282"/>
                    </a:lnTo>
                    <a:lnTo>
                      <a:pt x="1306" y="339"/>
                    </a:lnTo>
                    <a:lnTo>
                      <a:pt x="1339" y="399"/>
                    </a:lnTo>
                    <a:lnTo>
                      <a:pt x="1365" y="461"/>
                    </a:lnTo>
                    <a:lnTo>
                      <a:pt x="1385" y="529"/>
                    </a:lnTo>
                    <a:lnTo>
                      <a:pt x="1400" y="597"/>
                    </a:lnTo>
                    <a:lnTo>
                      <a:pt x="1407" y="667"/>
                    </a:lnTo>
                    <a:lnTo>
                      <a:pt x="1407" y="704"/>
                    </a:lnTo>
                    <a:lnTo>
                      <a:pt x="1407" y="757"/>
                    </a:lnTo>
                    <a:lnTo>
                      <a:pt x="1397" y="860"/>
                    </a:lnTo>
                    <a:lnTo>
                      <a:pt x="1378" y="964"/>
                    </a:lnTo>
                    <a:lnTo>
                      <a:pt x="1349" y="1065"/>
                    </a:lnTo>
                    <a:lnTo>
                      <a:pt x="1314" y="1164"/>
                    </a:lnTo>
                    <a:lnTo>
                      <a:pt x="1273" y="1260"/>
                    </a:lnTo>
                    <a:lnTo>
                      <a:pt x="1201" y="1396"/>
                    </a:lnTo>
                    <a:lnTo>
                      <a:pt x="1092" y="1562"/>
                    </a:lnTo>
                    <a:lnTo>
                      <a:pt x="976" y="1703"/>
                    </a:lnTo>
                    <a:lnTo>
                      <a:pt x="859" y="1817"/>
                    </a:lnTo>
                    <a:lnTo>
                      <a:pt x="777" y="1879"/>
                    </a:lnTo>
                    <a:lnTo>
                      <a:pt x="727" y="1909"/>
                    </a:lnTo>
                    <a:lnTo>
                      <a:pt x="703" y="1921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27" name="Freeform 1005">
                <a:extLst>
                  <a:ext uri="{FF2B5EF4-FFF2-40B4-BE49-F238E27FC236}">
                    <a16:creationId xmlns:a16="http://schemas.microsoft.com/office/drawing/2014/main" id="{2E8BEF8D-23AF-4A8D-8B2D-A8F9D69A0E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22795" y="2552173"/>
                <a:ext cx="351519" cy="958686"/>
              </a:xfrm>
              <a:custGeom>
                <a:avLst/>
                <a:gdLst>
                  <a:gd name="T0" fmla="*/ 0 w 704"/>
                  <a:gd name="T1" fmla="*/ 0 h 1921"/>
                  <a:gd name="T2" fmla="*/ 37 w 704"/>
                  <a:gd name="T3" fmla="*/ 1 h 1921"/>
                  <a:gd name="T4" fmla="*/ 108 w 704"/>
                  <a:gd name="T5" fmla="*/ 8 h 1921"/>
                  <a:gd name="T6" fmla="*/ 177 w 704"/>
                  <a:gd name="T7" fmla="*/ 22 h 1921"/>
                  <a:gd name="T8" fmla="*/ 243 w 704"/>
                  <a:gd name="T9" fmla="*/ 43 h 1921"/>
                  <a:gd name="T10" fmla="*/ 306 w 704"/>
                  <a:gd name="T11" fmla="*/ 70 h 1921"/>
                  <a:gd name="T12" fmla="*/ 366 w 704"/>
                  <a:gd name="T13" fmla="*/ 102 h 1921"/>
                  <a:gd name="T14" fmla="*/ 422 w 704"/>
                  <a:gd name="T15" fmla="*/ 140 h 1921"/>
                  <a:gd name="T16" fmla="*/ 474 w 704"/>
                  <a:gd name="T17" fmla="*/ 183 h 1921"/>
                  <a:gd name="T18" fmla="*/ 522 w 704"/>
                  <a:gd name="T19" fmla="*/ 230 h 1921"/>
                  <a:gd name="T20" fmla="*/ 564 w 704"/>
                  <a:gd name="T21" fmla="*/ 282 h 1921"/>
                  <a:gd name="T22" fmla="*/ 603 w 704"/>
                  <a:gd name="T23" fmla="*/ 339 h 1921"/>
                  <a:gd name="T24" fmla="*/ 636 w 704"/>
                  <a:gd name="T25" fmla="*/ 399 h 1921"/>
                  <a:gd name="T26" fmla="*/ 662 w 704"/>
                  <a:gd name="T27" fmla="*/ 461 h 1921"/>
                  <a:gd name="T28" fmla="*/ 682 w 704"/>
                  <a:gd name="T29" fmla="*/ 529 h 1921"/>
                  <a:gd name="T30" fmla="*/ 697 w 704"/>
                  <a:gd name="T31" fmla="*/ 597 h 1921"/>
                  <a:gd name="T32" fmla="*/ 704 w 704"/>
                  <a:gd name="T33" fmla="*/ 667 h 1921"/>
                  <a:gd name="T34" fmla="*/ 704 w 704"/>
                  <a:gd name="T35" fmla="*/ 704 h 1921"/>
                  <a:gd name="T36" fmla="*/ 704 w 704"/>
                  <a:gd name="T37" fmla="*/ 757 h 1921"/>
                  <a:gd name="T38" fmla="*/ 694 w 704"/>
                  <a:gd name="T39" fmla="*/ 860 h 1921"/>
                  <a:gd name="T40" fmla="*/ 675 w 704"/>
                  <a:gd name="T41" fmla="*/ 964 h 1921"/>
                  <a:gd name="T42" fmla="*/ 646 w 704"/>
                  <a:gd name="T43" fmla="*/ 1065 h 1921"/>
                  <a:gd name="T44" fmla="*/ 611 w 704"/>
                  <a:gd name="T45" fmla="*/ 1164 h 1921"/>
                  <a:gd name="T46" fmla="*/ 570 w 704"/>
                  <a:gd name="T47" fmla="*/ 1260 h 1921"/>
                  <a:gd name="T48" fmla="*/ 498 w 704"/>
                  <a:gd name="T49" fmla="*/ 1396 h 1921"/>
                  <a:gd name="T50" fmla="*/ 389 w 704"/>
                  <a:gd name="T51" fmla="*/ 1562 h 1921"/>
                  <a:gd name="T52" fmla="*/ 273 w 704"/>
                  <a:gd name="T53" fmla="*/ 1703 h 1921"/>
                  <a:gd name="T54" fmla="*/ 156 w 704"/>
                  <a:gd name="T55" fmla="*/ 1817 h 1921"/>
                  <a:gd name="T56" fmla="*/ 74 w 704"/>
                  <a:gd name="T57" fmla="*/ 1879 h 1921"/>
                  <a:gd name="T58" fmla="*/ 24 w 704"/>
                  <a:gd name="T59" fmla="*/ 1909 h 1921"/>
                  <a:gd name="T60" fmla="*/ 0 w 704"/>
                  <a:gd name="T61" fmla="*/ 1921 h 1921"/>
                  <a:gd name="T62" fmla="*/ 0 w 704"/>
                  <a:gd name="T63" fmla="*/ 0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04" h="1921">
                    <a:moveTo>
                      <a:pt x="0" y="0"/>
                    </a:moveTo>
                    <a:lnTo>
                      <a:pt x="37" y="1"/>
                    </a:lnTo>
                    <a:lnTo>
                      <a:pt x="108" y="8"/>
                    </a:lnTo>
                    <a:lnTo>
                      <a:pt x="177" y="22"/>
                    </a:lnTo>
                    <a:lnTo>
                      <a:pt x="243" y="43"/>
                    </a:lnTo>
                    <a:lnTo>
                      <a:pt x="306" y="70"/>
                    </a:lnTo>
                    <a:lnTo>
                      <a:pt x="366" y="102"/>
                    </a:lnTo>
                    <a:lnTo>
                      <a:pt x="422" y="140"/>
                    </a:lnTo>
                    <a:lnTo>
                      <a:pt x="474" y="183"/>
                    </a:lnTo>
                    <a:lnTo>
                      <a:pt x="522" y="230"/>
                    </a:lnTo>
                    <a:lnTo>
                      <a:pt x="564" y="282"/>
                    </a:lnTo>
                    <a:lnTo>
                      <a:pt x="603" y="339"/>
                    </a:lnTo>
                    <a:lnTo>
                      <a:pt x="636" y="399"/>
                    </a:lnTo>
                    <a:lnTo>
                      <a:pt x="662" y="461"/>
                    </a:lnTo>
                    <a:lnTo>
                      <a:pt x="682" y="529"/>
                    </a:lnTo>
                    <a:lnTo>
                      <a:pt x="697" y="597"/>
                    </a:lnTo>
                    <a:lnTo>
                      <a:pt x="704" y="667"/>
                    </a:lnTo>
                    <a:lnTo>
                      <a:pt x="704" y="704"/>
                    </a:lnTo>
                    <a:lnTo>
                      <a:pt x="704" y="757"/>
                    </a:lnTo>
                    <a:lnTo>
                      <a:pt x="694" y="860"/>
                    </a:lnTo>
                    <a:lnTo>
                      <a:pt x="675" y="964"/>
                    </a:lnTo>
                    <a:lnTo>
                      <a:pt x="646" y="1065"/>
                    </a:lnTo>
                    <a:lnTo>
                      <a:pt x="611" y="1164"/>
                    </a:lnTo>
                    <a:lnTo>
                      <a:pt x="570" y="1260"/>
                    </a:lnTo>
                    <a:lnTo>
                      <a:pt x="498" y="1396"/>
                    </a:lnTo>
                    <a:lnTo>
                      <a:pt x="389" y="1562"/>
                    </a:lnTo>
                    <a:lnTo>
                      <a:pt x="273" y="1703"/>
                    </a:lnTo>
                    <a:lnTo>
                      <a:pt x="156" y="1817"/>
                    </a:lnTo>
                    <a:lnTo>
                      <a:pt x="74" y="1879"/>
                    </a:lnTo>
                    <a:lnTo>
                      <a:pt x="24" y="1909"/>
                    </a:lnTo>
                    <a:lnTo>
                      <a:pt x="0" y="19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90000"/>
                  <a:alpha val="30000"/>
                </a:schemeClr>
              </a:solidFill>
              <a:ln>
                <a:noFill/>
              </a:ln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28" name="Freeform 1006">
                <a:extLst>
                  <a:ext uri="{FF2B5EF4-FFF2-40B4-BE49-F238E27FC236}">
                    <a16:creationId xmlns:a16="http://schemas.microsoft.com/office/drawing/2014/main" id="{4601871C-77C3-48E0-B340-15490036EA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33190" y="2616086"/>
                <a:ext cx="577210" cy="57721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0" tIns="34286" rIns="0" bIns="34286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2400" b="1">
                  <a:solidFill>
                    <a:srgbClr val="F39C11"/>
                  </a:solidFill>
                  <a:latin typeface="Sakkal Majalla" panose="02000000000000000000" pitchFamily="2" charset="-78"/>
                  <a:ea typeface="Open Sans" panose="020B0606030504020204" pitchFamily="34" charset="0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5FC4737-E1C2-4E5B-984E-31DDC2C73717}"/>
                </a:ext>
              </a:extLst>
            </p:cNvPr>
            <p:cNvGrpSpPr/>
            <p:nvPr/>
          </p:nvGrpSpPr>
          <p:grpSpPr>
            <a:xfrm>
              <a:off x="7078209" y="2819962"/>
              <a:ext cx="1022832" cy="1424959"/>
              <a:chOff x="8070983" y="3351506"/>
              <a:chExt cx="1015894" cy="1385308"/>
            </a:xfrm>
          </p:grpSpPr>
          <p:sp>
            <p:nvSpPr>
              <p:cNvPr id="30" name="Freeform 1004">
                <a:extLst>
                  <a:ext uri="{FF2B5EF4-FFF2-40B4-BE49-F238E27FC236}">
                    <a16:creationId xmlns:a16="http://schemas.microsoft.com/office/drawing/2014/main" id="{251B6C26-D341-47D1-8608-95BBF1B6A6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0983" y="3351506"/>
                <a:ext cx="1015893" cy="1385308"/>
              </a:xfrm>
              <a:custGeom>
                <a:avLst/>
                <a:gdLst>
                  <a:gd name="T0" fmla="*/ 703 w 1407"/>
                  <a:gd name="T1" fmla="*/ 1921 h 1921"/>
                  <a:gd name="T2" fmla="*/ 680 w 1407"/>
                  <a:gd name="T3" fmla="*/ 1909 h 1921"/>
                  <a:gd name="T4" fmla="*/ 630 w 1407"/>
                  <a:gd name="T5" fmla="*/ 1879 h 1921"/>
                  <a:gd name="T6" fmla="*/ 548 w 1407"/>
                  <a:gd name="T7" fmla="*/ 1817 h 1921"/>
                  <a:gd name="T8" fmla="*/ 431 w 1407"/>
                  <a:gd name="T9" fmla="*/ 1703 h 1921"/>
                  <a:gd name="T10" fmla="*/ 315 w 1407"/>
                  <a:gd name="T11" fmla="*/ 1562 h 1921"/>
                  <a:gd name="T12" fmla="*/ 206 w 1407"/>
                  <a:gd name="T13" fmla="*/ 1396 h 1921"/>
                  <a:gd name="T14" fmla="*/ 134 w 1407"/>
                  <a:gd name="T15" fmla="*/ 1260 h 1921"/>
                  <a:gd name="T16" fmla="*/ 93 w 1407"/>
                  <a:gd name="T17" fmla="*/ 1164 h 1921"/>
                  <a:gd name="T18" fmla="*/ 58 w 1407"/>
                  <a:gd name="T19" fmla="*/ 1065 h 1921"/>
                  <a:gd name="T20" fmla="*/ 31 w 1407"/>
                  <a:gd name="T21" fmla="*/ 964 h 1921"/>
                  <a:gd name="T22" fmla="*/ 11 w 1407"/>
                  <a:gd name="T23" fmla="*/ 860 h 1921"/>
                  <a:gd name="T24" fmla="*/ 1 w 1407"/>
                  <a:gd name="T25" fmla="*/ 757 h 1921"/>
                  <a:gd name="T26" fmla="*/ 0 w 1407"/>
                  <a:gd name="T27" fmla="*/ 704 h 1921"/>
                  <a:gd name="T28" fmla="*/ 0 w 1407"/>
                  <a:gd name="T29" fmla="*/ 667 h 1921"/>
                  <a:gd name="T30" fmla="*/ 7 w 1407"/>
                  <a:gd name="T31" fmla="*/ 597 h 1921"/>
                  <a:gd name="T32" fmla="*/ 22 w 1407"/>
                  <a:gd name="T33" fmla="*/ 529 h 1921"/>
                  <a:gd name="T34" fmla="*/ 42 w 1407"/>
                  <a:gd name="T35" fmla="*/ 461 h 1921"/>
                  <a:gd name="T36" fmla="*/ 68 w 1407"/>
                  <a:gd name="T37" fmla="*/ 399 h 1921"/>
                  <a:gd name="T38" fmla="*/ 101 w 1407"/>
                  <a:gd name="T39" fmla="*/ 339 h 1921"/>
                  <a:gd name="T40" fmla="*/ 140 w 1407"/>
                  <a:gd name="T41" fmla="*/ 282 h 1921"/>
                  <a:gd name="T42" fmla="*/ 182 w 1407"/>
                  <a:gd name="T43" fmla="*/ 230 h 1921"/>
                  <a:gd name="T44" fmla="*/ 230 w 1407"/>
                  <a:gd name="T45" fmla="*/ 183 h 1921"/>
                  <a:gd name="T46" fmla="*/ 282 w 1407"/>
                  <a:gd name="T47" fmla="*/ 140 h 1921"/>
                  <a:gd name="T48" fmla="*/ 338 w 1407"/>
                  <a:gd name="T49" fmla="*/ 102 h 1921"/>
                  <a:gd name="T50" fmla="*/ 399 w 1407"/>
                  <a:gd name="T51" fmla="*/ 70 h 1921"/>
                  <a:gd name="T52" fmla="*/ 461 w 1407"/>
                  <a:gd name="T53" fmla="*/ 43 h 1921"/>
                  <a:gd name="T54" fmla="*/ 527 w 1407"/>
                  <a:gd name="T55" fmla="*/ 22 h 1921"/>
                  <a:gd name="T56" fmla="*/ 596 w 1407"/>
                  <a:gd name="T57" fmla="*/ 8 h 1921"/>
                  <a:gd name="T58" fmla="*/ 667 w 1407"/>
                  <a:gd name="T59" fmla="*/ 1 h 1921"/>
                  <a:gd name="T60" fmla="*/ 703 w 1407"/>
                  <a:gd name="T61" fmla="*/ 0 h 1921"/>
                  <a:gd name="T62" fmla="*/ 740 w 1407"/>
                  <a:gd name="T63" fmla="*/ 1 h 1921"/>
                  <a:gd name="T64" fmla="*/ 811 w 1407"/>
                  <a:gd name="T65" fmla="*/ 8 h 1921"/>
                  <a:gd name="T66" fmla="*/ 880 w 1407"/>
                  <a:gd name="T67" fmla="*/ 22 h 1921"/>
                  <a:gd name="T68" fmla="*/ 946 w 1407"/>
                  <a:gd name="T69" fmla="*/ 43 h 1921"/>
                  <a:gd name="T70" fmla="*/ 1009 w 1407"/>
                  <a:gd name="T71" fmla="*/ 70 h 1921"/>
                  <a:gd name="T72" fmla="*/ 1069 w 1407"/>
                  <a:gd name="T73" fmla="*/ 102 h 1921"/>
                  <a:gd name="T74" fmla="*/ 1125 w 1407"/>
                  <a:gd name="T75" fmla="*/ 140 h 1921"/>
                  <a:gd name="T76" fmla="*/ 1177 w 1407"/>
                  <a:gd name="T77" fmla="*/ 183 h 1921"/>
                  <a:gd name="T78" fmla="*/ 1225 w 1407"/>
                  <a:gd name="T79" fmla="*/ 230 h 1921"/>
                  <a:gd name="T80" fmla="*/ 1267 w 1407"/>
                  <a:gd name="T81" fmla="*/ 282 h 1921"/>
                  <a:gd name="T82" fmla="*/ 1306 w 1407"/>
                  <a:gd name="T83" fmla="*/ 339 h 1921"/>
                  <a:gd name="T84" fmla="*/ 1339 w 1407"/>
                  <a:gd name="T85" fmla="*/ 399 h 1921"/>
                  <a:gd name="T86" fmla="*/ 1365 w 1407"/>
                  <a:gd name="T87" fmla="*/ 461 h 1921"/>
                  <a:gd name="T88" fmla="*/ 1385 w 1407"/>
                  <a:gd name="T89" fmla="*/ 529 h 1921"/>
                  <a:gd name="T90" fmla="*/ 1400 w 1407"/>
                  <a:gd name="T91" fmla="*/ 597 h 1921"/>
                  <a:gd name="T92" fmla="*/ 1407 w 1407"/>
                  <a:gd name="T93" fmla="*/ 667 h 1921"/>
                  <a:gd name="T94" fmla="*/ 1407 w 1407"/>
                  <a:gd name="T95" fmla="*/ 704 h 1921"/>
                  <a:gd name="T96" fmla="*/ 1407 w 1407"/>
                  <a:gd name="T97" fmla="*/ 757 h 1921"/>
                  <a:gd name="T98" fmla="*/ 1397 w 1407"/>
                  <a:gd name="T99" fmla="*/ 860 h 1921"/>
                  <a:gd name="T100" fmla="*/ 1378 w 1407"/>
                  <a:gd name="T101" fmla="*/ 964 h 1921"/>
                  <a:gd name="T102" fmla="*/ 1349 w 1407"/>
                  <a:gd name="T103" fmla="*/ 1065 h 1921"/>
                  <a:gd name="T104" fmla="*/ 1314 w 1407"/>
                  <a:gd name="T105" fmla="*/ 1164 h 1921"/>
                  <a:gd name="T106" fmla="*/ 1273 w 1407"/>
                  <a:gd name="T107" fmla="*/ 1260 h 1921"/>
                  <a:gd name="T108" fmla="*/ 1201 w 1407"/>
                  <a:gd name="T109" fmla="*/ 1396 h 1921"/>
                  <a:gd name="T110" fmla="*/ 1092 w 1407"/>
                  <a:gd name="T111" fmla="*/ 1562 h 1921"/>
                  <a:gd name="T112" fmla="*/ 976 w 1407"/>
                  <a:gd name="T113" fmla="*/ 1703 h 1921"/>
                  <a:gd name="T114" fmla="*/ 859 w 1407"/>
                  <a:gd name="T115" fmla="*/ 1817 h 1921"/>
                  <a:gd name="T116" fmla="*/ 777 w 1407"/>
                  <a:gd name="T117" fmla="*/ 1879 h 1921"/>
                  <a:gd name="T118" fmla="*/ 727 w 1407"/>
                  <a:gd name="T119" fmla="*/ 1909 h 1921"/>
                  <a:gd name="T120" fmla="*/ 703 w 1407"/>
                  <a:gd name="T121" fmla="*/ 1921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7" h="1921">
                    <a:moveTo>
                      <a:pt x="703" y="1921"/>
                    </a:moveTo>
                    <a:lnTo>
                      <a:pt x="680" y="1909"/>
                    </a:lnTo>
                    <a:lnTo>
                      <a:pt x="630" y="1879"/>
                    </a:lnTo>
                    <a:lnTo>
                      <a:pt x="548" y="1817"/>
                    </a:lnTo>
                    <a:lnTo>
                      <a:pt x="431" y="1703"/>
                    </a:lnTo>
                    <a:lnTo>
                      <a:pt x="315" y="1562"/>
                    </a:lnTo>
                    <a:lnTo>
                      <a:pt x="206" y="1396"/>
                    </a:lnTo>
                    <a:lnTo>
                      <a:pt x="134" y="1260"/>
                    </a:lnTo>
                    <a:lnTo>
                      <a:pt x="93" y="1164"/>
                    </a:lnTo>
                    <a:lnTo>
                      <a:pt x="58" y="1065"/>
                    </a:lnTo>
                    <a:lnTo>
                      <a:pt x="31" y="964"/>
                    </a:lnTo>
                    <a:lnTo>
                      <a:pt x="11" y="860"/>
                    </a:lnTo>
                    <a:lnTo>
                      <a:pt x="1" y="757"/>
                    </a:lnTo>
                    <a:lnTo>
                      <a:pt x="0" y="704"/>
                    </a:lnTo>
                    <a:lnTo>
                      <a:pt x="0" y="667"/>
                    </a:lnTo>
                    <a:lnTo>
                      <a:pt x="7" y="597"/>
                    </a:lnTo>
                    <a:lnTo>
                      <a:pt x="22" y="529"/>
                    </a:lnTo>
                    <a:lnTo>
                      <a:pt x="42" y="461"/>
                    </a:lnTo>
                    <a:lnTo>
                      <a:pt x="68" y="399"/>
                    </a:lnTo>
                    <a:lnTo>
                      <a:pt x="101" y="339"/>
                    </a:lnTo>
                    <a:lnTo>
                      <a:pt x="140" y="282"/>
                    </a:lnTo>
                    <a:lnTo>
                      <a:pt x="182" y="230"/>
                    </a:lnTo>
                    <a:lnTo>
                      <a:pt x="230" y="183"/>
                    </a:lnTo>
                    <a:lnTo>
                      <a:pt x="282" y="140"/>
                    </a:lnTo>
                    <a:lnTo>
                      <a:pt x="338" y="102"/>
                    </a:lnTo>
                    <a:lnTo>
                      <a:pt x="399" y="70"/>
                    </a:lnTo>
                    <a:lnTo>
                      <a:pt x="461" y="43"/>
                    </a:lnTo>
                    <a:lnTo>
                      <a:pt x="527" y="22"/>
                    </a:lnTo>
                    <a:lnTo>
                      <a:pt x="596" y="8"/>
                    </a:lnTo>
                    <a:lnTo>
                      <a:pt x="667" y="1"/>
                    </a:lnTo>
                    <a:lnTo>
                      <a:pt x="703" y="0"/>
                    </a:lnTo>
                    <a:lnTo>
                      <a:pt x="740" y="1"/>
                    </a:lnTo>
                    <a:lnTo>
                      <a:pt x="811" y="8"/>
                    </a:lnTo>
                    <a:lnTo>
                      <a:pt x="880" y="22"/>
                    </a:lnTo>
                    <a:lnTo>
                      <a:pt x="946" y="43"/>
                    </a:lnTo>
                    <a:lnTo>
                      <a:pt x="1009" y="70"/>
                    </a:lnTo>
                    <a:lnTo>
                      <a:pt x="1069" y="102"/>
                    </a:lnTo>
                    <a:lnTo>
                      <a:pt x="1125" y="140"/>
                    </a:lnTo>
                    <a:lnTo>
                      <a:pt x="1177" y="183"/>
                    </a:lnTo>
                    <a:lnTo>
                      <a:pt x="1225" y="230"/>
                    </a:lnTo>
                    <a:lnTo>
                      <a:pt x="1267" y="282"/>
                    </a:lnTo>
                    <a:lnTo>
                      <a:pt x="1306" y="339"/>
                    </a:lnTo>
                    <a:lnTo>
                      <a:pt x="1339" y="399"/>
                    </a:lnTo>
                    <a:lnTo>
                      <a:pt x="1365" y="461"/>
                    </a:lnTo>
                    <a:lnTo>
                      <a:pt x="1385" y="529"/>
                    </a:lnTo>
                    <a:lnTo>
                      <a:pt x="1400" y="597"/>
                    </a:lnTo>
                    <a:lnTo>
                      <a:pt x="1407" y="667"/>
                    </a:lnTo>
                    <a:lnTo>
                      <a:pt x="1407" y="704"/>
                    </a:lnTo>
                    <a:lnTo>
                      <a:pt x="1407" y="757"/>
                    </a:lnTo>
                    <a:lnTo>
                      <a:pt x="1397" y="860"/>
                    </a:lnTo>
                    <a:lnTo>
                      <a:pt x="1378" y="964"/>
                    </a:lnTo>
                    <a:lnTo>
                      <a:pt x="1349" y="1065"/>
                    </a:lnTo>
                    <a:lnTo>
                      <a:pt x="1314" y="1164"/>
                    </a:lnTo>
                    <a:lnTo>
                      <a:pt x="1273" y="1260"/>
                    </a:lnTo>
                    <a:lnTo>
                      <a:pt x="1201" y="1396"/>
                    </a:lnTo>
                    <a:lnTo>
                      <a:pt x="1092" y="1562"/>
                    </a:lnTo>
                    <a:lnTo>
                      <a:pt x="976" y="1703"/>
                    </a:lnTo>
                    <a:lnTo>
                      <a:pt x="859" y="1817"/>
                    </a:lnTo>
                    <a:lnTo>
                      <a:pt x="777" y="1879"/>
                    </a:lnTo>
                    <a:lnTo>
                      <a:pt x="727" y="1909"/>
                    </a:lnTo>
                    <a:lnTo>
                      <a:pt x="703" y="1921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31" name="Freeform 1005">
                <a:extLst>
                  <a:ext uri="{FF2B5EF4-FFF2-40B4-BE49-F238E27FC236}">
                    <a16:creationId xmlns:a16="http://schemas.microsoft.com/office/drawing/2014/main" id="{45FD8F14-2B26-40F6-945C-EEB3ED750D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78930" y="3351506"/>
                <a:ext cx="507947" cy="1385308"/>
              </a:xfrm>
              <a:custGeom>
                <a:avLst/>
                <a:gdLst>
                  <a:gd name="T0" fmla="*/ 0 w 704"/>
                  <a:gd name="T1" fmla="*/ 0 h 1921"/>
                  <a:gd name="T2" fmla="*/ 37 w 704"/>
                  <a:gd name="T3" fmla="*/ 1 h 1921"/>
                  <a:gd name="T4" fmla="*/ 108 w 704"/>
                  <a:gd name="T5" fmla="*/ 8 h 1921"/>
                  <a:gd name="T6" fmla="*/ 177 w 704"/>
                  <a:gd name="T7" fmla="*/ 22 h 1921"/>
                  <a:gd name="T8" fmla="*/ 243 w 704"/>
                  <a:gd name="T9" fmla="*/ 43 h 1921"/>
                  <a:gd name="T10" fmla="*/ 306 w 704"/>
                  <a:gd name="T11" fmla="*/ 70 h 1921"/>
                  <a:gd name="T12" fmla="*/ 366 w 704"/>
                  <a:gd name="T13" fmla="*/ 102 h 1921"/>
                  <a:gd name="T14" fmla="*/ 422 w 704"/>
                  <a:gd name="T15" fmla="*/ 140 h 1921"/>
                  <a:gd name="T16" fmla="*/ 474 w 704"/>
                  <a:gd name="T17" fmla="*/ 183 h 1921"/>
                  <a:gd name="T18" fmla="*/ 522 w 704"/>
                  <a:gd name="T19" fmla="*/ 230 h 1921"/>
                  <a:gd name="T20" fmla="*/ 564 w 704"/>
                  <a:gd name="T21" fmla="*/ 282 h 1921"/>
                  <a:gd name="T22" fmla="*/ 603 w 704"/>
                  <a:gd name="T23" fmla="*/ 339 h 1921"/>
                  <a:gd name="T24" fmla="*/ 636 w 704"/>
                  <a:gd name="T25" fmla="*/ 399 h 1921"/>
                  <a:gd name="T26" fmla="*/ 662 w 704"/>
                  <a:gd name="T27" fmla="*/ 461 h 1921"/>
                  <a:gd name="T28" fmla="*/ 682 w 704"/>
                  <a:gd name="T29" fmla="*/ 529 h 1921"/>
                  <a:gd name="T30" fmla="*/ 697 w 704"/>
                  <a:gd name="T31" fmla="*/ 597 h 1921"/>
                  <a:gd name="T32" fmla="*/ 704 w 704"/>
                  <a:gd name="T33" fmla="*/ 667 h 1921"/>
                  <a:gd name="T34" fmla="*/ 704 w 704"/>
                  <a:gd name="T35" fmla="*/ 704 h 1921"/>
                  <a:gd name="T36" fmla="*/ 704 w 704"/>
                  <a:gd name="T37" fmla="*/ 757 h 1921"/>
                  <a:gd name="T38" fmla="*/ 694 w 704"/>
                  <a:gd name="T39" fmla="*/ 860 h 1921"/>
                  <a:gd name="T40" fmla="*/ 675 w 704"/>
                  <a:gd name="T41" fmla="*/ 964 h 1921"/>
                  <a:gd name="T42" fmla="*/ 646 w 704"/>
                  <a:gd name="T43" fmla="*/ 1065 h 1921"/>
                  <a:gd name="T44" fmla="*/ 611 w 704"/>
                  <a:gd name="T45" fmla="*/ 1164 h 1921"/>
                  <a:gd name="T46" fmla="*/ 570 w 704"/>
                  <a:gd name="T47" fmla="*/ 1260 h 1921"/>
                  <a:gd name="T48" fmla="*/ 498 w 704"/>
                  <a:gd name="T49" fmla="*/ 1396 h 1921"/>
                  <a:gd name="T50" fmla="*/ 389 w 704"/>
                  <a:gd name="T51" fmla="*/ 1562 h 1921"/>
                  <a:gd name="T52" fmla="*/ 273 w 704"/>
                  <a:gd name="T53" fmla="*/ 1703 h 1921"/>
                  <a:gd name="T54" fmla="*/ 156 w 704"/>
                  <a:gd name="T55" fmla="*/ 1817 h 1921"/>
                  <a:gd name="T56" fmla="*/ 74 w 704"/>
                  <a:gd name="T57" fmla="*/ 1879 h 1921"/>
                  <a:gd name="T58" fmla="*/ 24 w 704"/>
                  <a:gd name="T59" fmla="*/ 1909 h 1921"/>
                  <a:gd name="T60" fmla="*/ 0 w 704"/>
                  <a:gd name="T61" fmla="*/ 1921 h 1921"/>
                  <a:gd name="T62" fmla="*/ 0 w 704"/>
                  <a:gd name="T63" fmla="*/ 0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04" h="1921">
                    <a:moveTo>
                      <a:pt x="0" y="0"/>
                    </a:moveTo>
                    <a:lnTo>
                      <a:pt x="37" y="1"/>
                    </a:lnTo>
                    <a:lnTo>
                      <a:pt x="108" y="8"/>
                    </a:lnTo>
                    <a:lnTo>
                      <a:pt x="177" y="22"/>
                    </a:lnTo>
                    <a:lnTo>
                      <a:pt x="243" y="43"/>
                    </a:lnTo>
                    <a:lnTo>
                      <a:pt x="306" y="70"/>
                    </a:lnTo>
                    <a:lnTo>
                      <a:pt x="366" y="102"/>
                    </a:lnTo>
                    <a:lnTo>
                      <a:pt x="422" y="140"/>
                    </a:lnTo>
                    <a:lnTo>
                      <a:pt x="474" y="183"/>
                    </a:lnTo>
                    <a:lnTo>
                      <a:pt x="522" y="230"/>
                    </a:lnTo>
                    <a:lnTo>
                      <a:pt x="564" y="282"/>
                    </a:lnTo>
                    <a:lnTo>
                      <a:pt x="603" y="339"/>
                    </a:lnTo>
                    <a:lnTo>
                      <a:pt x="636" y="399"/>
                    </a:lnTo>
                    <a:lnTo>
                      <a:pt x="662" y="461"/>
                    </a:lnTo>
                    <a:lnTo>
                      <a:pt x="682" y="529"/>
                    </a:lnTo>
                    <a:lnTo>
                      <a:pt x="697" y="597"/>
                    </a:lnTo>
                    <a:lnTo>
                      <a:pt x="704" y="667"/>
                    </a:lnTo>
                    <a:lnTo>
                      <a:pt x="704" y="704"/>
                    </a:lnTo>
                    <a:lnTo>
                      <a:pt x="704" y="757"/>
                    </a:lnTo>
                    <a:lnTo>
                      <a:pt x="694" y="860"/>
                    </a:lnTo>
                    <a:lnTo>
                      <a:pt x="675" y="964"/>
                    </a:lnTo>
                    <a:lnTo>
                      <a:pt x="646" y="1065"/>
                    </a:lnTo>
                    <a:lnTo>
                      <a:pt x="611" y="1164"/>
                    </a:lnTo>
                    <a:lnTo>
                      <a:pt x="570" y="1260"/>
                    </a:lnTo>
                    <a:lnTo>
                      <a:pt x="498" y="1396"/>
                    </a:lnTo>
                    <a:lnTo>
                      <a:pt x="389" y="1562"/>
                    </a:lnTo>
                    <a:lnTo>
                      <a:pt x="273" y="1703"/>
                    </a:lnTo>
                    <a:lnTo>
                      <a:pt x="156" y="1817"/>
                    </a:lnTo>
                    <a:lnTo>
                      <a:pt x="74" y="1879"/>
                    </a:lnTo>
                    <a:lnTo>
                      <a:pt x="24" y="1909"/>
                    </a:lnTo>
                    <a:lnTo>
                      <a:pt x="0" y="19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32" name="Freeform 1006">
                <a:extLst>
                  <a:ext uri="{FF2B5EF4-FFF2-40B4-BE49-F238E27FC236}">
                    <a16:creationId xmlns:a16="http://schemas.microsoft.com/office/drawing/2014/main" id="{101D2A6D-F26A-44EF-9FFE-FE80E13CE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0450" y="3443860"/>
                <a:ext cx="834072" cy="83407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0" tIns="34286" rIns="0" bIns="34286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200" b="1">
                  <a:solidFill>
                    <a:srgbClr val="27AE61"/>
                  </a:solidFill>
                  <a:latin typeface="Sakkal Majalla" panose="02000000000000000000" pitchFamily="2" charset="-78"/>
                  <a:ea typeface="Open Sans" panose="020B0606030504020204" pitchFamily="34" charset="0"/>
                  <a:cs typeface="Sakkal Majalla" panose="02000000000000000000" pitchFamily="2" charset="-78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6958BBCC-CEA7-4B00-BC75-C724298AA10D}"/>
                </a:ext>
              </a:extLst>
            </p:cNvPr>
            <p:cNvGrpSpPr/>
            <p:nvPr/>
          </p:nvGrpSpPr>
          <p:grpSpPr>
            <a:xfrm>
              <a:off x="4804218" y="2692472"/>
              <a:ext cx="1337926" cy="1716096"/>
              <a:chOff x="5796696" y="3025253"/>
              <a:chExt cx="1375170" cy="1875230"/>
            </a:xfrm>
          </p:grpSpPr>
          <p:sp>
            <p:nvSpPr>
              <p:cNvPr id="34" name="Freeform 1004">
                <a:extLst>
                  <a:ext uri="{FF2B5EF4-FFF2-40B4-BE49-F238E27FC236}">
                    <a16:creationId xmlns:a16="http://schemas.microsoft.com/office/drawing/2014/main" id="{A3A28C77-A9E2-4E93-842A-F8DA093406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96696" y="3025253"/>
                <a:ext cx="1375169" cy="1875230"/>
              </a:xfrm>
              <a:custGeom>
                <a:avLst/>
                <a:gdLst>
                  <a:gd name="T0" fmla="*/ 703 w 1407"/>
                  <a:gd name="T1" fmla="*/ 1921 h 1921"/>
                  <a:gd name="T2" fmla="*/ 680 w 1407"/>
                  <a:gd name="T3" fmla="*/ 1909 h 1921"/>
                  <a:gd name="T4" fmla="*/ 630 w 1407"/>
                  <a:gd name="T5" fmla="*/ 1879 h 1921"/>
                  <a:gd name="T6" fmla="*/ 548 w 1407"/>
                  <a:gd name="T7" fmla="*/ 1817 h 1921"/>
                  <a:gd name="T8" fmla="*/ 431 w 1407"/>
                  <a:gd name="T9" fmla="*/ 1703 h 1921"/>
                  <a:gd name="T10" fmla="*/ 315 w 1407"/>
                  <a:gd name="T11" fmla="*/ 1562 h 1921"/>
                  <a:gd name="T12" fmla="*/ 206 w 1407"/>
                  <a:gd name="T13" fmla="*/ 1396 h 1921"/>
                  <a:gd name="T14" fmla="*/ 134 w 1407"/>
                  <a:gd name="T15" fmla="*/ 1260 h 1921"/>
                  <a:gd name="T16" fmla="*/ 93 w 1407"/>
                  <a:gd name="T17" fmla="*/ 1164 h 1921"/>
                  <a:gd name="T18" fmla="*/ 58 w 1407"/>
                  <a:gd name="T19" fmla="*/ 1065 h 1921"/>
                  <a:gd name="T20" fmla="*/ 31 w 1407"/>
                  <a:gd name="T21" fmla="*/ 964 h 1921"/>
                  <a:gd name="T22" fmla="*/ 11 w 1407"/>
                  <a:gd name="T23" fmla="*/ 860 h 1921"/>
                  <a:gd name="T24" fmla="*/ 1 w 1407"/>
                  <a:gd name="T25" fmla="*/ 757 h 1921"/>
                  <a:gd name="T26" fmla="*/ 0 w 1407"/>
                  <a:gd name="T27" fmla="*/ 704 h 1921"/>
                  <a:gd name="T28" fmla="*/ 0 w 1407"/>
                  <a:gd name="T29" fmla="*/ 667 h 1921"/>
                  <a:gd name="T30" fmla="*/ 7 w 1407"/>
                  <a:gd name="T31" fmla="*/ 597 h 1921"/>
                  <a:gd name="T32" fmla="*/ 22 w 1407"/>
                  <a:gd name="T33" fmla="*/ 529 h 1921"/>
                  <a:gd name="T34" fmla="*/ 42 w 1407"/>
                  <a:gd name="T35" fmla="*/ 461 h 1921"/>
                  <a:gd name="T36" fmla="*/ 68 w 1407"/>
                  <a:gd name="T37" fmla="*/ 399 h 1921"/>
                  <a:gd name="T38" fmla="*/ 101 w 1407"/>
                  <a:gd name="T39" fmla="*/ 339 h 1921"/>
                  <a:gd name="T40" fmla="*/ 140 w 1407"/>
                  <a:gd name="T41" fmla="*/ 282 h 1921"/>
                  <a:gd name="T42" fmla="*/ 182 w 1407"/>
                  <a:gd name="T43" fmla="*/ 230 h 1921"/>
                  <a:gd name="T44" fmla="*/ 230 w 1407"/>
                  <a:gd name="T45" fmla="*/ 183 h 1921"/>
                  <a:gd name="T46" fmla="*/ 282 w 1407"/>
                  <a:gd name="T47" fmla="*/ 140 h 1921"/>
                  <a:gd name="T48" fmla="*/ 338 w 1407"/>
                  <a:gd name="T49" fmla="*/ 102 h 1921"/>
                  <a:gd name="T50" fmla="*/ 399 w 1407"/>
                  <a:gd name="T51" fmla="*/ 70 h 1921"/>
                  <a:gd name="T52" fmla="*/ 461 w 1407"/>
                  <a:gd name="T53" fmla="*/ 43 h 1921"/>
                  <a:gd name="T54" fmla="*/ 527 w 1407"/>
                  <a:gd name="T55" fmla="*/ 22 h 1921"/>
                  <a:gd name="T56" fmla="*/ 596 w 1407"/>
                  <a:gd name="T57" fmla="*/ 8 h 1921"/>
                  <a:gd name="T58" fmla="*/ 667 w 1407"/>
                  <a:gd name="T59" fmla="*/ 1 h 1921"/>
                  <a:gd name="T60" fmla="*/ 703 w 1407"/>
                  <a:gd name="T61" fmla="*/ 0 h 1921"/>
                  <a:gd name="T62" fmla="*/ 740 w 1407"/>
                  <a:gd name="T63" fmla="*/ 1 h 1921"/>
                  <a:gd name="T64" fmla="*/ 811 w 1407"/>
                  <a:gd name="T65" fmla="*/ 8 h 1921"/>
                  <a:gd name="T66" fmla="*/ 880 w 1407"/>
                  <a:gd name="T67" fmla="*/ 22 h 1921"/>
                  <a:gd name="T68" fmla="*/ 946 w 1407"/>
                  <a:gd name="T69" fmla="*/ 43 h 1921"/>
                  <a:gd name="T70" fmla="*/ 1009 w 1407"/>
                  <a:gd name="T71" fmla="*/ 70 h 1921"/>
                  <a:gd name="T72" fmla="*/ 1069 w 1407"/>
                  <a:gd name="T73" fmla="*/ 102 h 1921"/>
                  <a:gd name="T74" fmla="*/ 1125 w 1407"/>
                  <a:gd name="T75" fmla="*/ 140 h 1921"/>
                  <a:gd name="T76" fmla="*/ 1177 w 1407"/>
                  <a:gd name="T77" fmla="*/ 183 h 1921"/>
                  <a:gd name="T78" fmla="*/ 1225 w 1407"/>
                  <a:gd name="T79" fmla="*/ 230 h 1921"/>
                  <a:gd name="T80" fmla="*/ 1267 w 1407"/>
                  <a:gd name="T81" fmla="*/ 282 h 1921"/>
                  <a:gd name="T82" fmla="*/ 1306 w 1407"/>
                  <a:gd name="T83" fmla="*/ 339 h 1921"/>
                  <a:gd name="T84" fmla="*/ 1339 w 1407"/>
                  <a:gd name="T85" fmla="*/ 399 h 1921"/>
                  <a:gd name="T86" fmla="*/ 1365 w 1407"/>
                  <a:gd name="T87" fmla="*/ 461 h 1921"/>
                  <a:gd name="T88" fmla="*/ 1385 w 1407"/>
                  <a:gd name="T89" fmla="*/ 529 h 1921"/>
                  <a:gd name="T90" fmla="*/ 1400 w 1407"/>
                  <a:gd name="T91" fmla="*/ 597 h 1921"/>
                  <a:gd name="T92" fmla="*/ 1407 w 1407"/>
                  <a:gd name="T93" fmla="*/ 667 h 1921"/>
                  <a:gd name="T94" fmla="*/ 1407 w 1407"/>
                  <a:gd name="T95" fmla="*/ 704 h 1921"/>
                  <a:gd name="T96" fmla="*/ 1407 w 1407"/>
                  <a:gd name="T97" fmla="*/ 757 h 1921"/>
                  <a:gd name="T98" fmla="*/ 1397 w 1407"/>
                  <a:gd name="T99" fmla="*/ 860 h 1921"/>
                  <a:gd name="T100" fmla="*/ 1378 w 1407"/>
                  <a:gd name="T101" fmla="*/ 964 h 1921"/>
                  <a:gd name="T102" fmla="*/ 1349 w 1407"/>
                  <a:gd name="T103" fmla="*/ 1065 h 1921"/>
                  <a:gd name="T104" fmla="*/ 1314 w 1407"/>
                  <a:gd name="T105" fmla="*/ 1164 h 1921"/>
                  <a:gd name="T106" fmla="*/ 1273 w 1407"/>
                  <a:gd name="T107" fmla="*/ 1260 h 1921"/>
                  <a:gd name="T108" fmla="*/ 1201 w 1407"/>
                  <a:gd name="T109" fmla="*/ 1396 h 1921"/>
                  <a:gd name="T110" fmla="*/ 1092 w 1407"/>
                  <a:gd name="T111" fmla="*/ 1562 h 1921"/>
                  <a:gd name="T112" fmla="*/ 976 w 1407"/>
                  <a:gd name="T113" fmla="*/ 1703 h 1921"/>
                  <a:gd name="T114" fmla="*/ 859 w 1407"/>
                  <a:gd name="T115" fmla="*/ 1817 h 1921"/>
                  <a:gd name="T116" fmla="*/ 777 w 1407"/>
                  <a:gd name="T117" fmla="*/ 1879 h 1921"/>
                  <a:gd name="T118" fmla="*/ 727 w 1407"/>
                  <a:gd name="T119" fmla="*/ 1909 h 1921"/>
                  <a:gd name="T120" fmla="*/ 703 w 1407"/>
                  <a:gd name="T121" fmla="*/ 1921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7" h="1921">
                    <a:moveTo>
                      <a:pt x="703" y="1921"/>
                    </a:moveTo>
                    <a:lnTo>
                      <a:pt x="680" y="1909"/>
                    </a:lnTo>
                    <a:lnTo>
                      <a:pt x="630" y="1879"/>
                    </a:lnTo>
                    <a:lnTo>
                      <a:pt x="548" y="1817"/>
                    </a:lnTo>
                    <a:lnTo>
                      <a:pt x="431" y="1703"/>
                    </a:lnTo>
                    <a:lnTo>
                      <a:pt x="315" y="1562"/>
                    </a:lnTo>
                    <a:lnTo>
                      <a:pt x="206" y="1396"/>
                    </a:lnTo>
                    <a:lnTo>
                      <a:pt x="134" y="1260"/>
                    </a:lnTo>
                    <a:lnTo>
                      <a:pt x="93" y="1164"/>
                    </a:lnTo>
                    <a:lnTo>
                      <a:pt x="58" y="1065"/>
                    </a:lnTo>
                    <a:lnTo>
                      <a:pt x="31" y="964"/>
                    </a:lnTo>
                    <a:lnTo>
                      <a:pt x="11" y="860"/>
                    </a:lnTo>
                    <a:lnTo>
                      <a:pt x="1" y="757"/>
                    </a:lnTo>
                    <a:lnTo>
                      <a:pt x="0" y="704"/>
                    </a:lnTo>
                    <a:lnTo>
                      <a:pt x="0" y="667"/>
                    </a:lnTo>
                    <a:lnTo>
                      <a:pt x="7" y="597"/>
                    </a:lnTo>
                    <a:lnTo>
                      <a:pt x="22" y="529"/>
                    </a:lnTo>
                    <a:lnTo>
                      <a:pt x="42" y="461"/>
                    </a:lnTo>
                    <a:lnTo>
                      <a:pt x="68" y="399"/>
                    </a:lnTo>
                    <a:lnTo>
                      <a:pt x="101" y="339"/>
                    </a:lnTo>
                    <a:lnTo>
                      <a:pt x="140" y="282"/>
                    </a:lnTo>
                    <a:lnTo>
                      <a:pt x="182" y="230"/>
                    </a:lnTo>
                    <a:lnTo>
                      <a:pt x="230" y="183"/>
                    </a:lnTo>
                    <a:lnTo>
                      <a:pt x="282" y="140"/>
                    </a:lnTo>
                    <a:lnTo>
                      <a:pt x="338" y="102"/>
                    </a:lnTo>
                    <a:lnTo>
                      <a:pt x="399" y="70"/>
                    </a:lnTo>
                    <a:lnTo>
                      <a:pt x="461" y="43"/>
                    </a:lnTo>
                    <a:lnTo>
                      <a:pt x="527" y="22"/>
                    </a:lnTo>
                    <a:lnTo>
                      <a:pt x="596" y="8"/>
                    </a:lnTo>
                    <a:lnTo>
                      <a:pt x="667" y="1"/>
                    </a:lnTo>
                    <a:lnTo>
                      <a:pt x="703" y="0"/>
                    </a:lnTo>
                    <a:lnTo>
                      <a:pt x="740" y="1"/>
                    </a:lnTo>
                    <a:lnTo>
                      <a:pt x="811" y="8"/>
                    </a:lnTo>
                    <a:lnTo>
                      <a:pt x="880" y="22"/>
                    </a:lnTo>
                    <a:lnTo>
                      <a:pt x="946" y="43"/>
                    </a:lnTo>
                    <a:lnTo>
                      <a:pt x="1009" y="70"/>
                    </a:lnTo>
                    <a:lnTo>
                      <a:pt x="1069" y="102"/>
                    </a:lnTo>
                    <a:lnTo>
                      <a:pt x="1125" y="140"/>
                    </a:lnTo>
                    <a:lnTo>
                      <a:pt x="1177" y="183"/>
                    </a:lnTo>
                    <a:lnTo>
                      <a:pt x="1225" y="230"/>
                    </a:lnTo>
                    <a:lnTo>
                      <a:pt x="1267" y="282"/>
                    </a:lnTo>
                    <a:lnTo>
                      <a:pt x="1306" y="339"/>
                    </a:lnTo>
                    <a:lnTo>
                      <a:pt x="1339" y="399"/>
                    </a:lnTo>
                    <a:lnTo>
                      <a:pt x="1365" y="461"/>
                    </a:lnTo>
                    <a:lnTo>
                      <a:pt x="1385" y="529"/>
                    </a:lnTo>
                    <a:lnTo>
                      <a:pt x="1400" y="597"/>
                    </a:lnTo>
                    <a:lnTo>
                      <a:pt x="1407" y="667"/>
                    </a:lnTo>
                    <a:lnTo>
                      <a:pt x="1407" y="704"/>
                    </a:lnTo>
                    <a:lnTo>
                      <a:pt x="1407" y="757"/>
                    </a:lnTo>
                    <a:lnTo>
                      <a:pt x="1397" y="860"/>
                    </a:lnTo>
                    <a:lnTo>
                      <a:pt x="1378" y="964"/>
                    </a:lnTo>
                    <a:lnTo>
                      <a:pt x="1349" y="1065"/>
                    </a:lnTo>
                    <a:lnTo>
                      <a:pt x="1314" y="1164"/>
                    </a:lnTo>
                    <a:lnTo>
                      <a:pt x="1273" y="1260"/>
                    </a:lnTo>
                    <a:lnTo>
                      <a:pt x="1201" y="1396"/>
                    </a:lnTo>
                    <a:lnTo>
                      <a:pt x="1092" y="1562"/>
                    </a:lnTo>
                    <a:lnTo>
                      <a:pt x="976" y="1703"/>
                    </a:lnTo>
                    <a:lnTo>
                      <a:pt x="859" y="1817"/>
                    </a:lnTo>
                    <a:lnTo>
                      <a:pt x="777" y="1879"/>
                    </a:lnTo>
                    <a:lnTo>
                      <a:pt x="727" y="1909"/>
                    </a:lnTo>
                    <a:lnTo>
                      <a:pt x="703" y="192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35" name="Freeform 1005">
                <a:extLst>
                  <a:ext uri="{FF2B5EF4-FFF2-40B4-BE49-F238E27FC236}">
                    <a16:creationId xmlns:a16="http://schemas.microsoft.com/office/drawing/2014/main" id="{827257A7-53AD-414F-87F4-E52BE87976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4281" y="3025253"/>
                <a:ext cx="687585" cy="1875230"/>
              </a:xfrm>
              <a:custGeom>
                <a:avLst/>
                <a:gdLst>
                  <a:gd name="T0" fmla="*/ 0 w 704"/>
                  <a:gd name="T1" fmla="*/ 0 h 1921"/>
                  <a:gd name="T2" fmla="*/ 37 w 704"/>
                  <a:gd name="T3" fmla="*/ 1 h 1921"/>
                  <a:gd name="T4" fmla="*/ 108 w 704"/>
                  <a:gd name="T5" fmla="*/ 8 h 1921"/>
                  <a:gd name="T6" fmla="*/ 177 w 704"/>
                  <a:gd name="T7" fmla="*/ 22 h 1921"/>
                  <a:gd name="T8" fmla="*/ 243 w 704"/>
                  <a:gd name="T9" fmla="*/ 43 h 1921"/>
                  <a:gd name="T10" fmla="*/ 306 w 704"/>
                  <a:gd name="T11" fmla="*/ 70 h 1921"/>
                  <a:gd name="T12" fmla="*/ 366 w 704"/>
                  <a:gd name="T13" fmla="*/ 102 h 1921"/>
                  <a:gd name="T14" fmla="*/ 422 w 704"/>
                  <a:gd name="T15" fmla="*/ 140 h 1921"/>
                  <a:gd name="T16" fmla="*/ 474 w 704"/>
                  <a:gd name="T17" fmla="*/ 183 h 1921"/>
                  <a:gd name="T18" fmla="*/ 522 w 704"/>
                  <a:gd name="T19" fmla="*/ 230 h 1921"/>
                  <a:gd name="T20" fmla="*/ 564 w 704"/>
                  <a:gd name="T21" fmla="*/ 282 h 1921"/>
                  <a:gd name="T22" fmla="*/ 603 w 704"/>
                  <a:gd name="T23" fmla="*/ 339 h 1921"/>
                  <a:gd name="T24" fmla="*/ 636 w 704"/>
                  <a:gd name="T25" fmla="*/ 399 h 1921"/>
                  <a:gd name="T26" fmla="*/ 662 w 704"/>
                  <a:gd name="T27" fmla="*/ 461 h 1921"/>
                  <a:gd name="T28" fmla="*/ 682 w 704"/>
                  <a:gd name="T29" fmla="*/ 529 h 1921"/>
                  <a:gd name="T30" fmla="*/ 697 w 704"/>
                  <a:gd name="T31" fmla="*/ 597 h 1921"/>
                  <a:gd name="T32" fmla="*/ 704 w 704"/>
                  <a:gd name="T33" fmla="*/ 667 h 1921"/>
                  <a:gd name="T34" fmla="*/ 704 w 704"/>
                  <a:gd name="T35" fmla="*/ 704 h 1921"/>
                  <a:gd name="T36" fmla="*/ 704 w 704"/>
                  <a:gd name="T37" fmla="*/ 757 h 1921"/>
                  <a:gd name="T38" fmla="*/ 694 w 704"/>
                  <a:gd name="T39" fmla="*/ 860 h 1921"/>
                  <a:gd name="T40" fmla="*/ 675 w 704"/>
                  <a:gd name="T41" fmla="*/ 964 h 1921"/>
                  <a:gd name="T42" fmla="*/ 646 w 704"/>
                  <a:gd name="T43" fmla="*/ 1065 h 1921"/>
                  <a:gd name="T44" fmla="*/ 611 w 704"/>
                  <a:gd name="T45" fmla="*/ 1164 h 1921"/>
                  <a:gd name="T46" fmla="*/ 570 w 704"/>
                  <a:gd name="T47" fmla="*/ 1260 h 1921"/>
                  <a:gd name="T48" fmla="*/ 498 w 704"/>
                  <a:gd name="T49" fmla="*/ 1396 h 1921"/>
                  <a:gd name="T50" fmla="*/ 389 w 704"/>
                  <a:gd name="T51" fmla="*/ 1562 h 1921"/>
                  <a:gd name="T52" fmla="*/ 273 w 704"/>
                  <a:gd name="T53" fmla="*/ 1703 h 1921"/>
                  <a:gd name="T54" fmla="*/ 156 w 704"/>
                  <a:gd name="T55" fmla="*/ 1817 h 1921"/>
                  <a:gd name="T56" fmla="*/ 74 w 704"/>
                  <a:gd name="T57" fmla="*/ 1879 h 1921"/>
                  <a:gd name="T58" fmla="*/ 24 w 704"/>
                  <a:gd name="T59" fmla="*/ 1909 h 1921"/>
                  <a:gd name="T60" fmla="*/ 0 w 704"/>
                  <a:gd name="T61" fmla="*/ 1921 h 1921"/>
                  <a:gd name="T62" fmla="*/ 0 w 704"/>
                  <a:gd name="T63" fmla="*/ 0 h 1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04" h="1921">
                    <a:moveTo>
                      <a:pt x="0" y="0"/>
                    </a:moveTo>
                    <a:lnTo>
                      <a:pt x="37" y="1"/>
                    </a:lnTo>
                    <a:lnTo>
                      <a:pt x="108" y="8"/>
                    </a:lnTo>
                    <a:lnTo>
                      <a:pt x="177" y="22"/>
                    </a:lnTo>
                    <a:lnTo>
                      <a:pt x="243" y="43"/>
                    </a:lnTo>
                    <a:lnTo>
                      <a:pt x="306" y="70"/>
                    </a:lnTo>
                    <a:lnTo>
                      <a:pt x="366" y="102"/>
                    </a:lnTo>
                    <a:lnTo>
                      <a:pt x="422" y="140"/>
                    </a:lnTo>
                    <a:lnTo>
                      <a:pt x="474" y="183"/>
                    </a:lnTo>
                    <a:lnTo>
                      <a:pt x="522" y="230"/>
                    </a:lnTo>
                    <a:lnTo>
                      <a:pt x="564" y="282"/>
                    </a:lnTo>
                    <a:lnTo>
                      <a:pt x="603" y="339"/>
                    </a:lnTo>
                    <a:lnTo>
                      <a:pt x="636" y="399"/>
                    </a:lnTo>
                    <a:lnTo>
                      <a:pt x="662" y="461"/>
                    </a:lnTo>
                    <a:lnTo>
                      <a:pt x="682" y="529"/>
                    </a:lnTo>
                    <a:lnTo>
                      <a:pt x="697" y="597"/>
                    </a:lnTo>
                    <a:lnTo>
                      <a:pt x="704" y="667"/>
                    </a:lnTo>
                    <a:lnTo>
                      <a:pt x="704" y="704"/>
                    </a:lnTo>
                    <a:lnTo>
                      <a:pt x="704" y="757"/>
                    </a:lnTo>
                    <a:lnTo>
                      <a:pt x="694" y="860"/>
                    </a:lnTo>
                    <a:lnTo>
                      <a:pt x="675" y="964"/>
                    </a:lnTo>
                    <a:lnTo>
                      <a:pt x="646" y="1065"/>
                    </a:lnTo>
                    <a:lnTo>
                      <a:pt x="611" y="1164"/>
                    </a:lnTo>
                    <a:lnTo>
                      <a:pt x="570" y="1260"/>
                    </a:lnTo>
                    <a:lnTo>
                      <a:pt x="498" y="1396"/>
                    </a:lnTo>
                    <a:lnTo>
                      <a:pt x="389" y="1562"/>
                    </a:lnTo>
                    <a:lnTo>
                      <a:pt x="273" y="1703"/>
                    </a:lnTo>
                    <a:lnTo>
                      <a:pt x="156" y="1817"/>
                    </a:lnTo>
                    <a:lnTo>
                      <a:pt x="74" y="1879"/>
                    </a:lnTo>
                    <a:lnTo>
                      <a:pt x="24" y="1909"/>
                    </a:lnTo>
                    <a:lnTo>
                      <a:pt x="0" y="19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68571" tIns="34286" rIns="68571" bIns="3428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 b="1"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36" name="Freeform 1006">
                <a:extLst>
                  <a:ext uri="{FF2B5EF4-FFF2-40B4-BE49-F238E27FC236}">
                    <a16:creationId xmlns:a16="http://schemas.microsoft.com/office/drawing/2014/main" id="{D69E6A9E-AFA4-4731-809C-5E1B72239B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7803" y="3164566"/>
                <a:ext cx="1130326" cy="11147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0" tIns="34286" rIns="0" bIns="34286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/>
                <a:endParaRPr lang="en-US" sz="1200" b="1">
                  <a:solidFill>
                    <a:srgbClr val="297FB8"/>
                  </a:solidFill>
                  <a:latin typeface="Sakkal Majalla" panose="02000000000000000000" pitchFamily="2" charset="-78"/>
                  <a:ea typeface="Open Sans" panose="020B0606030504020204" pitchFamily="34" charset="0"/>
                  <a:cs typeface="Sakkal Majalla" panose="02000000000000000000" pitchFamily="2" charset="-78"/>
                </a:endParaRPr>
              </a:p>
            </p:txBody>
          </p:sp>
        </p:grp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5BA3A62-52E4-4F14-86C1-30C11472C287}"/>
                </a:ext>
              </a:extLst>
            </p:cNvPr>
            <p:cNvSpPr/>
            <p:nvPr/>
          </p:nvSpPr>
          <p:spPr>
            <a:xfrm>
              <a:off x="6923702" y="1396242"/>
              <a:ext cx="3615085" cy="7328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KW" sz="1800" b="1">
                  <a:solidFill>
                    <a:srgbClr val="2A8EB8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توجهات الهيئة الاستراتيجية من خلال 4 محاور وينبثق منها عدد 12 هدف استراتيجي</a:t>
              </a:r>
              <a:endParaRPr lang="en-US" sz="1800" b="1">
                <a:solidFill>
                  <a:srgbClr val="2A8EB8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99D8860-34D2-4663-97D4-3D6257858A8A}"/>
                </a:ext>
              </a:extLst>
            </p:cNvPr>
            <p:cNvSpPr/>
            <p:nvPr/>
          </p:nvSpPr>
          <p:spPr>
            <a:xfrm>
              <a:off x="5869027" y="4845624"/>
              <a:ext cx="3550501" cy="10023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KW" sz="1800" b="1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تحديد الأعمال التطويرية والمشاريع التي تساهم بتحقيق كل مبادرة ثم تحديد المسؤول عنها ومستهدفاتها ومواعيد تنفيذها</a:t>
              </a:r>
              <a:endParaRPr lang="en-US" sz="1800" b="1">
                <a:solidFill>
                  <a:schemeClr val="accent4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FCA7164-074C-4847-84FD-0AA602043B09}"/>
                </a:ext>
              </a:extLst>
            </p:cNvPr>
            <p:cNvSpPr/>
            <p:nvPr/>
          </p:nvSpPr>
          <p:spPr>
            <a:xfrm>
              <a:off x="3502297" y="1825089"/>
              <a:ext cx="3711580" cy="7328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KW" sz="1800" b="1">
                  <a:solidFill>
                    <a:srgbClr val="505A68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إعداد الخطط التشغيلية اللازمة لتنفيذ كل الأعمال والمشاريع الواردة ضمن الخطة التنفيذية</a:t>
              </a:r>
              <a:endParaRPr lang="en-US" sz="1800" b="1">
                <a:solidFill>
                  <a:srgbClr val="505A68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D051DDB-2F38-4A75-8806-F420B2C26388}"/>
                </a:ext>
              </a:extLst>
            </p:cNvPr>
            <p:cNvSpPr/>
            <p:nvPr/>
          </p:nvSpPr>
          <p:spPr>
            <a:xfrm>
              <a:off x="463582" y="3160643"/>
              <a:ext cx="2466961" cy="7328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KW" sz="1800" b="1">
                  <a:solidFill>
                    <a:schemeClr val="accent3">
                      <a:lumMod val="75000"/>
                      <a:lumOff val="25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تنفيذ ومتابعة الخطط التشغيلية والتنفيذية للاستراتيجية</a:t>
              </a:r>
              <a:endParaRPr lang="en-US" sz="1800" b="1">
                <a:solidFill>
                  <a:schemeClr val="accent3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pic>
          <p:nvPicPr>
            <p:cNvPr id="41" name="Picture 2" descr="Body Shop Solutions - Nippon Paint Middle East">
              <a:extLst>
                <a:ext uri="{FF2B5EF4-FFF2-40B4-BE49-F238E27FC236}">
                  <a16:creationId xmlns:a16="http://schemas.microsoft.com/office/drawing/2014/main" id="{E71302D2-5691-4A28-A724-26C8F8A51D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53889" y="2202139"/>
              <a:ext cx="375496" cy="375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FAFC435-312B-41E2-9378-1AF058F3F0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l="11674" t="32088" r="18179" b="9099"/>
            <a:stretch/>
          </p:blipFill>
          <p:spPr>
            <a:xfrm>
              <a:off x="7316392" y="3146809"/>
              <a:ext cx="523638" cy="503990"/>
            </a:xfrm>
            <a:prstGeom prst="rect">
              <a:avLst/>
            </a:prstGeom>
          </p:spPr>
        </p:pic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06305BA-7644-49D9-97F2-7E70BFBDD474}"/>
                </a:ext>
              </a:extLst>
            </p:cNvPr>
            <p:cNvGrpSpPr/>
            <p:nvPr/>
          </p:nvGrpSpPr>
          <p:grpSpPr>
            <a:xfrm>
              <a:off x="4988149" y="2884250"/>
              <a:ext cx="1025057" cy="606186"/>
              <a:chOff x="5980645" y="3443860"/>
              <a:chExt cx="1018103" cy="606186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5A07B77-3FFF-4EF6-B600-9F7CA0B033A9}"/>
                  </a:ext>
                </a:extLst>
              </p:cNvPr>
              <p:cNvCxnSpPr/>
              <p:nvPr/>
            </p:nvCxnSpPr>
            <p:spPr>
              <a:xfrm>
                <a:off x="6068871" y="3588460"/>
                <a:ext cx="78172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0FA0806B-22AA-43F5-BCFF-4BC5B457ACF8}"/>
                  </a:ext>
                </a:extLst>
              </p:cNvPr>
              <p:cNvGrpSpPr/>
              <p:nvPr/>
            </p:nvGrpSpPr>
            <p:grpSpPr>
              <a:xfrm>
                <a:off x="5980645" y="3443860"/>
                <a:ext cx="1018103" cy="606186"/>
                <a:chOff x="6004005" y="3422027"/>
                <a:chExt cx="1018103" cy="606186"/>
              </a:xfrm>
            </p:grpSpPr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D7438180-6DED-433E-94DF-23D9C987095D}"/>
                    </a:ext>
                  </a:extLst>
                </p:cNvPr>
                <p:cNvSpPr/>
                <p:nvPr/>
              </p:nvSpPr>
              <p:spPr>
                <a:xfrm>
                  <a:off x="6092231" y="3602444"/>
                  <a:ext cx="514368" cy="9117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CD216A9D-A933-4AF1-8D19-C895E35F3ADA}"/>
                    </a:ext>
                  </a:extLst>
                </p:cNvPr>
                <p:cNvSpPr/>
                <p:nvPr/>
              </p:nvSpPr>
              <p:spPr>
                <a:xfrm>
                  <a:off x="6306304" y="3717032"/>
                  <a:ext cx="365760" cy="9117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78FBF727-0AD7-4C14-BC67-333769DE6CC8}"/>
                    </a:ext>
                  </a:extLst>
                </p:cNvPr>
                <p:cNvSpPr/>
                <p:nvPr/>
              </p:nvSpPr>
              <p:spPr>
                <a:xfrm>
                  <a:off x="6241220" y="3826639"/>
                  <a:ext cx="514368" cy="9117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ACAA6FBB-EC31-45FB-BF7D-93AFF430FE67}"/>
                    </a:ext>
                  </a:extLst>
                </p:cNvPr>
                <p:cNvSpPr/>
                <p:nvPr/>
              </p:nvSpPr>
              <p:spPr>
                <a:xfrm>
                  <a:off x="6359583" y="3937043"/>
                  <a:ext cx="514368" cy="9117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703C269F-12C9-494A-AE1F-07AF2F70F10D}"/>
                    </a:ext>
                  </a:extLst>
                </p:cNvPr>
                <p:cNvSpPr txBox="1"/>
                <p:nvPr/>
              </p:nvSpPr>
              <p:spPr>
                <a:xfrm>
                  <a:off x="6004005" y="3422027"/>
                  <a:ext cx="363809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/>
                    <a:t>April</a:t>
                  </a:r>
                </a:p>
              </p:txBody>
            </p: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FCBE891B-E84D-4F03-B4FD-E01438FFC9FC}"/>
                    </a:ext>
                  </a:extLst>
                </p:cNvPr>
                <p:cNvSpPr txBox="1"/>
                <p:nvPr/>
              </p:nvSpPr>
              <p:spPr>
                <a:xfrm>
                  <a:off x="6236247" y="3422027"/>
                  <a:ext cx="363809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/>
                    <a:t>July</a:t>
                  </a:r>
                </a:p>
              </p:txBody>
            </p: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953E1B49-58EB-4FA4-ADCD-633CFB01FC82}"/>
                    </a:ext>
                  </a:extLst>
                </p:cNvPr>
                <p:cNvSpPr txBox="1"/>
                <p:nvPr/>
              </p:nvSpPr>
              <p:spPr>
                <a:xfrm>
                  <a:off x="6452272" y="3422027"/>
                  <a:ext cx="363809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/>
                    <a:t>Oct</a:t>
                  </a: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6E5BE978-49C5-4A37-8256-D442773F2DDC}"/>
                    </a:ext>
                  </a:extLst>
                </p:cNvPr>
                <p:cNvSpPr txBox="1"/>
                <p:nvPr/>
              </p:nvSpPr>
              <p:spPr>
                <a:xfrm>
                  <a:off x="6658299" y="3422027"/>
                  <a:ext cx="363809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500"/>
                    <a:t>Jan</a:t>
                  </a:r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DAC1EDE-0BAF-46E2-824E-ADFF630AB129}"/>
                </a:ext>
              </a:extLst>
            </p:cNvPr>
            <p:cNvGrpSpPr/>
            <p:nvPr/>
          </p:nvGrpSpPr>
          <p:grpSpPr>
            <a:xfrm>
              <a:off x="2592972" y="3319247"/>
              <a:ext cx="1704204" cy="2374219"/>
              <a:chOff x="3585162" y="3877394"/>
              <a:chExt cx="1692645" cy="2308153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DB1DD7B6-9AE9-42DD-B691-421023D674CC}"/>
                  </a:ext>
                </a:extLst>
              </p:cNvPr>
              <p:cNvGrpSpPr/>
              <p:nvPr/>
            </p:nvGrpSpPr>
            <p:grpSpPr>
              <a:xfrm>
                <a:off x="3585162" y="3877394"/>
                <a:ext cx="1692645" cy="2308153"/>
                <a:chOff x="7423151" y="2651124"/>
                <a:chExt cx="2788288" cy="3802211"/>
              </a:xfrm>
              <a:effectLst>
                <a:outerShdw blurRad="127000" dir="13500000" sy="23000" kx="1200000" algn="br" rotWithShape="0">
                  <a:prstClr val="black">
                    <a:alpha val="15000"/>
                  </a:prstClr>
                </a:outerShdw>
              </a:effectLst>
            </p:grpSpPr>
            <p:sp>
              <p:nvSpPr>
                <p:cNvPr id="57" name="Freeform 1004">
                  <a:extLst>
                    <a:ext uri="{FF2B5EF4-FFF2-40B4-BE49-F238E27FC236}">
                      <a16:creationId xmlns:a16="http://schemas.microsoft.com/office/drawing/2014/main" id="{87DC6941-F01B-4318-A75B-2AAC5DF719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23151" y="2651124"/>
                  <a:ext cx="2788288" cy="3802211"/>
                </a:xfrm>
                <a:custGeom>
                  <a:avLst/>
                  <a:gdLst>
                    <a:gd name="T0" fmla="*/ 703 w 1407"/>
                    <a:gd name="T1" fmla="*/ 1921 h 1921"/>
                    <a:gd name="T2" fmla="*/ 680 w 1407"/>
                    <a:gd name="T3" fmla="*/ 1909 h 1921"/>
                    <a:gd name="T4" fmla="*/ 630 w 1407"/>
                    <a:gd name="T5" fmla="*/ 1879 h 1921"/>
                    <a:gd name="T6" fmla="*/ 548 w 1407"/>
                    <a:gd name="T7" fmla="*/ 1817 h 1921"/>
                    <a:gd name="T8" fmla="*/ 431 w 1407"/>
                    <a:gd name="T9" fmla="*/ 1703 h 1921"/>
                    <a:gd name="T10" fmla="*/ 315 w 1407"/>
                    <a:gd name="T11" fmla="*/ 1562 h 1921"/>
                    <a:gd name="T12" fmla="*/ 206 w 1407"/>
                    <a:gd name="T13" fmla="*/ 1396 h 1921"/>
                    <a:gd name="T14" fmla="*/ 134 w 1407"/>
                    <a:gd name="T15" fmla="*/ 1260 h 1921"/>
                    <a:gd name="T16" fmla="*/ 93 w 1407"/>
                    <a:gd name="T17" fmla="*/ 1164 h 1921"/>
                    <a:gd name="T18" fmla="*/ 58 w 1407"/>
                    <a:gd name="T19" fmla="*/ 1065 h 1921"/>
                    <a:gd name="T20" fmla="*/ 31 w 1407"/>
                    <a:gd name="T21" fmla="*/ 964 h 1921"/>
                    <a:gd name="T22" fmla="*/ 11 w 1407"/>
                    <a:gd name="T23" fmla="*/ 860 h 1921"/>
                    <a:gd name="T24" fmla="*/ 1 w 1407"/>
                    <a:gd name="T25" fmla="*/ 757 h 1921"/>
                    <a:gd name="T26" fmla="*/ 0 w 1407"/>
                    <a:gd name="T27" fmla="*/ 704 h 1921"/>
                    <a:gd name="T28" fmla="*/ 0 w 1407"/>
                    <a:gd name="T29" fmla="*/ 667 h 1921"/>
                    <a:gd name="T30" fmla="*/ 7 w 1407"/>
                    <a:gd name="T31" fmla="*/ 597 h 1921"/>
                    <a:gd name="T32" fmla="*/ 22 w 1407"/>
                    <a:gd name="T33" fmla="*/ 529 h 1921"/>
                    <a:gd name="T34" fmla="*/ 42 w 1407"/>
                    <a:gd name="T35" fmla="*/ 461 h 1921"/>
                    <a:gd name="T36" fmla="*/ 68 w 1407"/>
                    <a:gd name="T37" fmla="*/ 399 h 1921"/>
                    <a:gd name="T38" fmla="*/ 101 w 1407"/>
                    <a:gd name="T39" fmla="*/ 339 h 1921"/>
                    <a:gd name="T40" fmla="*/ 140 w 1407"/>
                    <a:gd name="T41" fmla="*/ 282 h 1921"/>
                    <a:gd name="T42" fmla="*/ 182 w 1407"/>
                    <a:gd name="T43" fmla="*/ 230 h 1921"/>
                    <a:gd name="T44" fmla="*/ 230 w 1407"/>
                    <a:gd name="T45" fmla="*/ 183 h 1921"/>
                    <a:gd name="T46" fmla="*/ 282 w 1407"/>
                    <a:gd name="T47" fmla="*/ 140 h 1921"/>
                    <a:gd name="T48" fmla="*/ 338 w 1407"/>
                    <a:gd name="T49" fmla="*/ 102 h 1921"/>
                    <a:gd name="T50" fmla="*/ 399 w 1407"/>
                    <a:gd name="T51" fmla="*/ 70 h 1921"/>
                    <a:gd name="T52" fmla="*/ 461 w 1407"/>
                    <a:gd name="T53" fmla="*/ 43 h 1921"/>
                    <a:gd name="T54" fmla="*/ 527 w 1407"/>
                    <a:gd name="T55" fmla="*/ 22 h 1921"/>
                    <a:gd name="T56" fmla="*/ 596 w 1407"/>
                    <a:gd name="T57" fmla="*/ 8 h 1921"/>
                    <a:gd name="T58" fmla="*/ 667 w 1407"/>
                    <a:gd name="T59" fmla="*/ 1 h 1921"/>
                    <a:gd name="T60" fmla="*/ 703 w 1407"/>
                    <a:gd name="T61" fmla="*/ 0 h 1921"/>
                    <a:gd name="T62" fmla="*/ 740 w 1407"/>
                    <a:gd name="T63" fmla="*/ 1 h 1921"/>
                    <a:gd name="T64" fmla="*/ 811 w 1407"/>
                    <a:gd name="T65" fmla="*/ 8 h 1921"/>
                    <a:gd name="T66" fmla="*/ 880 w 1407"/>
                    <a:gd name="T67" fmla="*/ 22 h 1921"/>
                    <a:gd name="T68" fmla="*/ 946 w 1407"/>
                    <a:gd name="T69" fmla="*/ 43 h 1921"/>
                    <a:gd name="T70" fmla="*/ 1009 w 1407"/>
                    <a:gd name="T71" fmla="*/ 70 h 1921"/>
                    <a:gd name="T72" fmla="*/ 1069 w 1407"/>
                    <a:gd name="T73" fmla="*/ 102 h 1921"/>
                    <a:gd name="T74" fmla="*/ 1125 w 1407"/>
                    <a:gd name="T75" fmla="*/ 140 h 1921"/>
                    <a:gd name="T76" fmla="*/ 1177 w 1407"/>
                    <a:gd name="T77" fmla="*/ 183 h 1921"/>
                    <a:gd name="T78" fmla="*/ 1225 w 1407"/>
                    <a:gd name="T79" fmla="*/ 230 h 1921"/>
                    <a:gd name="T80" fmla="*/ 1267 w 1407"/>
                    <a:gd name="T81" fmla="*/ 282 h 1921"/>
                    <a:gd name="T82" fmla="*/ 1306 w 1407"/>
                    <a:gd name="T83" fmla="*/ 339 h 1921"/>
                    <a:gd name="T84" fmla="*/ 1339 w 1407"/>
                    <a:gd name="T85" fmla="*/ 399 h 1921"/>
                    <a:gd name="T86" fmla="*/ 1365 w 1407"/>
                    <a:gd name="T87" fmla="*/ 461 h 1921"/>
                    <a:gd name="T88" fmla="*/ 1385 w 1407"/>
                    <a:gd name="T89" fmla="*/ 529 h 1921"/>
                    <a:gd name="T90" fmla="*/ 1400 w 1407"/>
                    <a:gd name="T91" fmla="*/ 597 h 1921"/>
                    <a:gd name="T92" fmla="*/ 1407 w 1407"/>
                    <a:gd name="T93" fmla="*/ 667 h 1921"/>
                    <a:gd name="T94" fmla="*/ 1407 w 1407"/>
                    <a:gd name="T95" fmla="*/ 704 h 1921"/>
                    <a:gd name="T96" fmla="*/ 1407 w 1407"/>
                    <a:gd name="T97" fmla="*/ 757 h 1921"/>
                    <a:gd name="T98" fmla="*/ 1397 w 1407"/>
                    <a:gd name="T99" fmla="*/ 860 h 1921"/>
                    <a:gd name="T100" fmla="*/ 1378 w 1407"/>
                    <a:gd name="T101" fmla="*/ 964 h 1921"/>
                    <a:gd name="T102" fmla="*/ 1349 w 1407"/>
                    <a:gd name="T103" fmla="*/ 1065 h 1921"/>
                    <a:gd name="T104" fmla="*/ 1314 w 1407"/>
                    <a:gd name="T105" fmla="*/ 1164 h 1921"/>
                    <a:gd name="T106" fmla="*/ 1273 w 1407"/>
                    <a:gd name="T107" fmla="*/ 1260 h 1921"/>
                    <a:gd name="T108" fmla="*/ 1201 w 1407"/>
                    <a:gd name="T109" fmla="*/ 1396 h 1921"/>
                    <a:gd name="T110" fmla="*/ 1092 w 1407"/>
                    <a:gd name="T111" fmla="*/ 1562 h 1921"/>
                    <a:gd name="T112" fmla="*/ 976 w 1407"/>
                    <a:gd name="T113" fmla="*/ 1703 h 1921"/>
                    <a:gd name="T114" fmla="*/ 859 w 1407"/>
                    <a:gd name="T115" fmla="*/ 1817 h 1921"/>
                    <a:gd name="T116" fmla="*/ 777 w 1407"/>
                    <a:gd name="T117" fmla="*/ 1879 h 1921"/>
                    <a:gd name="T118" fmla="*/ 727 w 1407"/>
                    <a:gd name="T119" fmla="*/ 1909 h 1921"/>
                    <a:gd name="T120" fmla="*/ 703 w 1407"/>
                    <a:gd name="T121" fmla="*/ 1921 h 19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407" h="1921">
                      <a:moveTo>
                        <a:pt x="703" y="1921"/>
                      </a:moveTo>
                      <a:lnTo>
                        <a:pt x="680" y="1909"/>
                      </a:lnTo>
                      <a:lnTo>
                        <a:pt x="630" y="1879"/>
                      </a:lnTo>
                      <a:lnTo>
                        <a:pt x="548" y="1817"/>
                      </a:lnTo>
                      <a:lnTo>
                        <a:pt x="431" y="1703"/>
                      </a:lnTo>
                      <a:lnTo>
                        <a:pt x="315" y="1562"/>
                      </a:lnTo>
                      <a:lnTo>
                        <a:pt x="206" y="1396"/>
                      </a:lnTo>
                      <a:lnTo>
                        <a:pt x="134" y="1260"/>
                      </a:lnTo>
                      <a:lnTo>
                        <a:pt x="93" y="1164"/>
                      </a:lnTo>
                      <a:lnTo>
                        <a:pt x="58" y="1065"/>
                      </a:lnTo>
                      <a:lnTo>
                        <a:pt x="31" y="964"/>
                      </a:lnTo>
                      <a:lnTo>
                        <a:pt x="11" y="860"/>
                      </a:lnTo>
                      <a:lnTo>
                        <a:pt x="1" y="757"/>
                      </a:lnTo>
                      <a:lnTo>
                        <a:pt x="0" y="704"/>
                      </a:lnTo>
                      <a:lnTo>
                        <a:pt x="0" y="667"/>
                      </a:lnTo>
                      <a:lnTo>
                        <a:pt x="7" y="597"/>
                      </a:lnTo>
                      <a:lnTo>
                        <a:pt x="22" y="529"/>
                      </a:lnTo>
                      <a:lnTo>
                        <a:pt x="42" y="461"/>
                      </a:lnTo>
                      <a:lnTo>
                        <a:pt x="68" y="399"/>
                      </a:lnTo>
                      <a:lnTo>
                        <a:pt x="101" y="339"/>
                      </a:lnTo>
                      <a:lnTo>
                        <a:pt x="140" y="282"/>
                      </a:lnTo>
                      <a:lnTo>
                        <a:pt x="182" y="230"/>
                      </a:lnTo>
                      <a:lnTo>
                        <a:pt x="230" y="183"/>
                      </a:lnTo>
                      <a:lnTo>
                        <a:pt x="282" y="140"/>
                      </a:lnTo>
                      <a:lnTo>
                        <a:pt x="338" y="102"/>
                      </a:lnTo>
                      <a:lnTo>
                        <a:pt x="399" y="70"/>
                      </a:lnTo>
                      <a:lnTo>
                        <a:pt x="461" y="43"/>
                      </a:lnTo>
                      <a:lnTo>
                        <a:pt x="527" y="22"/>
                      </a:lnTo>
                      <a:lnTo>
                        <a:pt x="596" y="8"/>
                      </a:lnTo>
                      <a:lnTo>
                        <a:pt x="667" y="1"/>
                      </a:lnTo>
                      <a:lnTo>
                        <a:pt x="703" y="0"/>
                      </a:lnTo>
                      <a:lnTo>
                        <a:pt x="740" y="1"/>
                      </a:lnTo>
                      <a:lnTo>
                        <a:pt x="811" y="8"/>
                      </a:lnTo>
                      <a:lnTo>
                        <a:pt x="880" y="22"/>
                      </a:lnTo>
                      <a:lnTo>
                        <a:pt x="946" y="43"/>
                      </a:lnTo>
                      <a:lnTo>
                        <a:pt x="1009" y="70"/>
                      </a:lnTo>
                      <a:lnTo>
                        <a:pt x="1069" y="102"/>
                      </a:lnTo>
                      <a:lnTo>
                        <a:pt x="1125" y="140"/>
                      </a:lnTo>
                      <a:lnTo>
                        <a:pt x="1177" y="183"/>
                      </a:lnTo>
                      <a:lnTo>
                        <a:pt x="1225" y="230"/>
                      </a:lnTo>
                      <a:lnTo>
                        <a:pt x="1267" y="282"/>
                      </a:lnTo>
                      <a:lnTo>
                        <a:pt x="1306" y="339"/>
                      </a:lnTo>
                      <a:lnTo>
                        <a:pt x="1339" y="399"/>
                      </a:lnTo>
                      <a:lnTo>
                        <a:pt x="1365" y="461"/>
                      </a:lnTo>
                      <a:lnTo>
                        <a:pt x="1385" y="529"/>
                      </a:lnTo>
                      <a:lnTo>
                        <a:pt x="1400" y="597"/>
                      </a:lnTo>
                      <a:lnTo>
                        <a:pt x="1407" y="667"/>
                      </a:lnTo>
                      <a:lnTo>
                        <a:pt x="1407" y="704"/>
                      </a:lnTo>
                      <a:lnTo>
                        <a:pt x="1407" y="757"/>
                      </a:lnTo>
                      <a:lnTo>
                        <a:pt x="1397" y="860"/>
                      </a:lnTo>
                      <a:lnTo>
                        <a:pt x="1378" y="964"/>
                      </a:lnTo>
                      <a:lnTo>
                        <a:pt x="1349" y="1065"/>
                      </a:lnTo>
                      <a:lnTo>
                        <a:pt x="1314" y="1164"/>
                      </a:lnTo>
                      <a:lnTo>
                        <a:pt x="1273" y="1260"/>
                      </a:lnTo>
                      <a:lnTo>
                        <a:pt x="1201" y="1396"/>
                      </a:lnTo>
                      <a:lnTo>
                        <a:pt x="1092" y="1562"/>
                      </a:lnTo>
                      <a:lnTo>
                        <a:pt x="976" y="1703"/>
                      </a:lnTo>
                      <a:lnTo>
                        <a:pt x="859" y="1817"/>
                      </a:lnTo>
                      <a:lnTo>
                        <a:pt x="777" y="1879"/>
                      </a:lnTo>
                      <a:lnTo>
                        <a:pt x="727" y="1909"/>
                      </a:lnTo>
                      <a:lnTo>
                        <a:pt x="703" y="1921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  <a:lumOff val="2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71" tIns="34286" rIns="68571" bIns="3428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 b="1">
                    <a:latin typeface="Sakkal Majalla" panose="02000000000000000000" pitchFamily="2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58" name="Freeform 1005">
                  <a:extLst>
                    <a:ext uri="{FF2B5EF4-FFF2-40B4-BE49-F238E27FC236}">
                      <a16:creationId xmlns:a16="http://schemas.microsoft.com/office/drawing/2014/main" id="{B525AB7E-8121-4234-AC16-CFD3E80BAF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17295" y="2651124"/>
                  <a:ext cx="1394144" cy="3802211"/>
                </a:xfrm>
                <a:custGeom>
                  <a:avLst/>
                  <a:gdLst>
                    <a:gd name="T0" fmla="*/ 0 w 704"/>
                    <a:gd name="T1" fmla="*/ 0 h 1921"/>
                    <a:gd name="T2" fmla="*/ 37 w 704"/>
                    <a:gd name="T3" fmla="*/ 1 h 1921"/>
                    <a:gd name="T4" fmla="*/ 108 w 704"/>
                    <a:gd name="T5" fmla="*/ 8 h 1921"/>
                    <a:gd name="T6" fmla="*/ 177 w 704"/>
                    <a:gd name="T7" fmla="*/ 22 h 1921"/>
                    <a:gd name="T8" fmla="*/ 243 w 704"/>
                    <a:gd name="T9" fmla="*/ 43 h 1921"/>
                    <a:gd name="T10" fmla="*/ 306 w 704"/>
                    <a:gd name="T11" fmla="*/ 70 h 1921"/>
                    <a:gd name="T12" fmla="*/ 366 w 704"/>
                    <a:gd name="T13" fmla="*/ 102 h 1921"/>
                    <a:gd name="T14" fmla="*/ 422 w 704"/>
                    <a:gd name="T15" fmla="*/ 140 h 1921"/>
                    <a:gd name="T16" fmla="*/ 474 w 704"/>
                    <a:gd name="T17" fmla="*/ 183 h 1921"/>
                    <a:gd name="T18" fmla="*/ 522 w 704"/>
                    <a:gd name="T19" fmla="*/ 230 h 1921"/>
                    <a:gd name="T20" fmla="*/ 564 w 704"/>
                    <a:gd name="T21" fmla="*/ 282 h 1921"/>
                    <a:gd name="T22" fmla="*/ 603 w 704"/>
                    <a:gd name="T23" fmla="*/ 339 h 1921"/>
                    <a:gd name="T24" fmla="*/ 636 w 704"/>
                    <a:gd name="T25" fmla="*/ 399 h 1921"/>
                    <a:gd name="T26" fmla="*/ 662 w 704"/>
                    <a:gd name="T27" fmla="*/ 461 h 1921"/>
                    <a:gd name="T28" fmla="*/ 682 w 704"/>
                    <a:gd name="T29" fmla="*/ 529 h 1921"/>
                    <a:gd name="T30" fmla="*/ 697 w 704"/>
                    <a:gd name="T31" fmla="*/ 597 h 1921"/>
                    <a:gd name="T32" fmla="*/ 704 w 704"/>
                    <a:gd name="T33" fmla="*/ 667 h 1921"/>
                    <a:gd name="T34" fmla="*/ 704 w 704"/>
                    <a:gd name="T35" fmla="*/ 704 h 1921"/>
                    <a:gd name="T36" fmla="*/ 704 w 704"/>
                    <a:gd name="T37" fmla="*/ 757 h 1921"/>
                    <a:gd name="T38" fmla="*/ 694 w 704"/>
                    <a:gd name="T39" fmla="*/ 860 h 1921"/>
                    <a:gd name="T40" fmla="*/ 675 w 704"/>
                    <a:gd name="T41" fmla="*/ 964 h 1921"/>
                    <a:gd name="T42" fmla="*/ 646 w 704"/>
                    <a:gd name="T43" fmla="*/ 1065 h 1921"/>
                    <a:gd name="T44" fmla="*/ 611 w 704"/>
                    <a:gd name="T45" fmla="*/ 1164 h 1921"/>
                    <a:gd name="T46" fmla="*/ 570 w 704"/>
                    <a:gd name="T47" fmla="*/ 1260 h 1921"/>
                    <a:gd name="T48" fmla="*/ 498 w 704"/>
                    <a:gd name="T49" fmla="*/ 1396 h 1921"/>
                    <a:gd name="T50" fmla="*/ 389 w 704"/>
                    <a:gd name="T51" fmla="*/ 1562 h 1921"/>
                    <a:gd name="T52" fmla="*/ 273 w 704"/>
                    <a:gd name="T53" fmla="*/ 1703 h 1921"/>
                    <a:gd name="T54" fmla="*/ 156 w 704"/>
                    <a:gd name="T55" fmla="*/ 1817 h 1921"/>
                    <a:gd name="T56" fmla="*/ 74 w 704"/>
                    <a:gd name="T57" fmla="*/ 1879 h 1921"/>
                    <a:gd name="T58" fmla="*/ 24 w 704"/>
                    <a:gd name="T59" fmla="*/ 1909 h 1921"/>
                    <a:gd name="T60" fmla="*/ 0 w 704"/>
                    <a:gd name="T61" fmla="*/ 1921 h 1921"/>
                    <a:gd name="T62" fmla="*/ 0 w 704"/>
                    <a:gd name="T63" fmla="*/ 0 h 19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704" h="1921">
                      <a:moveTo>
                        <a:pt x="0" y="0"/>
                      </a:moveTo>
                      <a:lnTo>
                        <a:pt x="37" y="1"/>
                      </a:lnTo>
                      <a:lnTo>
                        <a:pt x="108" y="8"/>
                      </a:lnTo>
                      <a:lnTo>
                        <a:pt x="177" y="22"/>
                      </a:lnTo>
                      <a:lnTo>
                        <a:pt x="243" y="43"/>
                      </a:lnTo>
                      <a:lnTo>
                        <a:pt x="306" y="70"/>
                      </a:lnTo>
                      <a:lnTo>
                        <a:pt x="366" y="102"/>
                      </a:lnTo>
                      <a:lnTo>
                        <a:pt x="422" y="140"/>
                      </a:lnTo>
                      <a:lnTo>
                        <a:pt x="474" y="183"/>
                      </a:lnTo>
                      <a:lnTo>
                        <a:pt x="522" y="230"/>
                      </a:lnTo>
                      <a:lnTo>
                        <a:pt x="564" y="282"/>
                      </a:lnTo>
                      <a:lnTo>
                        <a:pt x="603" y="339"/>
                      </a:lnTo>
                      <a:lnTo>
                        <a:pt x="636" y="399"/>
                      </a:lnTo>
                      <a:lnTo>
                        <a:pt x="662" y="461"/>
                      </a:lnTo>
                      <a:lnTo>
                        <a:pt x="682" y="529"/>
                      </a:lnTo>
                      <a:lnTo>
                        <a:pt x="697" y="597"/>
                      </a:lnTo>
                      <a:lnTo>
                        <a:pt x="704" y="667"/>
                      </a:lnTo>
                      <a:lnTo>
                        <a:pt x="704" y="704"/>
                      </a:lnTo>
                      <a:lnTo>
                        <a:pt x="704" y="757"/>
                      </a:lnTo>
                      <a:lnTo>
                        <a:pt x="694" y="860"/>
                      </a:lnTo>
                      <a:lnTo>
                        <a:pt x="675" y="964"/>
                      </a:lnTo>
                      <a:lnTo>
                        <a:pt x="646" y="1065"/>
                      </a:lnTo>
                      <a:lnTo>
                        <a:pt x="611" y="1164"/>
                      </a:lnTo>
                      <a:lnTo>
                        <a:pt x="570" y="1260"/>
                      </a:lnTo>
                      <a:lnTo>
                        <a:pt x="498" y="1396"/>
                      </a:lnTo>
                      <a:lnTo>
                        <a:pt x="389" y="1562"/>
                      </a:lnTo>
                      <a:lnTo>
                        <a:pt x="273" y="1703"/>
                      </a:lnTo>
                      <a:lnTo>
                        <a:pt x="156" y="1817"/>
                      </a:lnTo>
                      <a:lnTo>
                        <a:pt x="74" y="1879"/>
                      </a:lnTo>
                      <a:lnTo>
                        <a:pt x="24" y="1909"/>
                      </a:lnTo>
                      <a:lnTo>
                        <a:pt x="0" y="192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8335F"/>
                </a:solidFill>
                <a:ln>
                  <a:noFill/>
                </a:ln>
              </p:spPr>
              <p:txBody>
                <a:bodyPr vert="horz" wrap="square" lIns="68571" tIns="34286" rIns="68571" bIns="3428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 b="1">
                    <a:latin typeface="Sakkal Majalla" panose="02000000000000000000" pitchFamily="2" charset="-78"/>
                    <a:cs typeface="Sakkal Majalla" panose="02000000000000000000" pitchFamily="2" charset="-78"/>
                  </a:endParaRPr>
                </a:p>
              </p:txBody>
            </p:sp>
            <p:sp>
              <p:nvSpPr>
                <p:cNvPr id="59" name="Freeform 1006">
                  <a:extLst>
                    <a:ext uri="{FF2B5EF4-FFF2-40B4-BE49-F238E27FC236}">
                      <a16:creationId xmlns:a16="http://schemas.microsoft.com/office/drawing/2014/main" id="{3279C032-F3EE-428B-BB04-E5424C597E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68708" y="2904605"/>
                  <a:ext cx="2289250" cy="228925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34286" rIns="0" bIns="34286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00" b="1">
                    <a:solidFill>
                      <a:srgbClr val="8D44AD"/>
                    </a:solidFill>
                    <a:latin typeface="Sakkal Majalla" panose="02000000000000000000" pitchFamily="2" charset="-78"/>
                    <a:ea typeface="Open Sans" panose="020B0606030504020204" pitchFamily="34" charset="0"/>
                    <a:cs typeface="Sakkal Majalla" panose="02000000000000000000" pitchFamily="2" charset="-78"/>
                  </a:endParaRPr>
                </a:p>
              </p:txBody>
            </p:sp>
          </p:grpSp>
          <p:pic>
            <p:nvPicPr>
              <p:cNvPr id="56" name="Picture 55">
                <a:extLst>
                  <a:ext uri="{FF2B5EF4-FFF2-40B4-BE49-F238E27FC236}">
                    <a16:creationId xmlns:a16="http://schemas.microsoft.com/office/drawing/2014/main" id="{1E89B83D-8CFC-498B-B45A-619832B9FD2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/>
              <a:srcRect l="24204" t="29977" r="-3248" b="-3960"/>
              <a:stretch/>
            </p:blipFill>
            <p:spPr>
              <a:xfrm>
                <a:off x="3990197" y="4367915"/>
                <a:ext cx="918683" cy="694225"/>
              </a:xfrm>
              <a:prstGeom prst="rect">
                <a:avLst/>
              </a:prstGeom>
            </p:spPr>
          </p:pic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27CBC3F-40C7-42A3-B211-4D392CB8D154}"/>
                </a:ext>
              </a:extLst>
            </p:cNvPr>
            <p:cNvSpPr txBox="1"/>
            <p:nvPr/>
          </p:nvSpPr>
          <p:spPr>
            <a:xfrm>
              <a:off x="8951655" y="2401750"/>
              <a:ext cx="641798" cy="646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KW" sz="3600" b="1">
                  <a:solidFill>
                    <a:srgbClr val="2A8EB8"/>
                  </a:solidFill>
                  <a:effectLst>
                    <a:outerShdw blurRad="63500" dist="76200" dir="17760000" sx="59000" sy="59000" kx="-1800000" algn="bl" rotWithShape="0">
                      <a:prstClr val="black">
                        <a:alpha val="72000"/>
                      </a:prstClr>
                    </a:outerShdw>
                    <a:reflection blurRad="6350" stA="60000" endA="900" endPos="60000" dist="29997" dir="5400000" sy="-100000" algn="bl" rotWithShape="0"/>
                  </a:effectLst>
                  <a:latin typeface="Arial Black" panose="020B0A04020102020204" pitchFamily="34" charset="0"/>
                </a:rPr>
                <a:t>1</a:t>
              </a:r>
              <a:endParaRPr lang="en-US" sz="3600" b="1">
                <a:solidFill>
                  <a:srgbClr val="2A8EB8"/>
                </a:solidFill>
                <a:effectLst>
                  <a:outerShdw blurRad="63500" dist="76200" dir="17760000" sx="59000" sy="59000" kx="-1800000" algn="bl" rotWithShape="0">
                    <a:prstClr val="black">
                      <a:alpha val="72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AACDE5E-EE93-4147-A7F2-3C9E91AA5654}"/>
                </a:ext>
              </a:extLst>
            </p:cNvPr>
            <p:cNvSpPr txBox="1"/>
            <p:nvPr/>
          </p:nvSpPr>
          <p:spPr>
            <a:xfrm>
              <a:off x="8069232" y="3146809"/>
              <a:ext cx="641798" cy="646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KW" sz="3600" b="1">
                  <a:solidFill>
                    <a:srgbClr val="58AEDE"/>
                  </a:solidFill>
                  <a:effectLst>
                    <a:outerShdw blurRad="63500" dist="76200" dir="17760000" sx="59000" sy="59000" kx="-1800000" algn="bl" rotWithShape="0">
                      <a:prstClr val="black">
                        <a:alpha val="72000"/>
                      </a:prstClr>
                    </a:outerShdw>
                    <a:reflection blurRad="6350" stA="60000" endA="900" endPos="60000" dist="29997" dir="5400000" sy="-100000" algn="bl" rotWithShape="0"/>
                  </a:effectLst>
                  <a:latin typeface="Arial Black" panose="020B0A04020102020204" pitchFamily="34" charset="0"/>
                </a:rPr>
                <a:t>2</a:t>
              </a:r>
              <a:endParaRPr lang="en-US" sz="3600" b="1">
                <a:solidFill>
                  <a:srgbClr val="58AEDE"/>
                </a:solidFill>
                <a:effectLst>
                  <a:outerShdw blurRad="63500" dist="76200" dir="17760000" sx="59000" sy="59000" kx="-1800000" algn="bl" rotWithShape="0">
                    <a:prstClr val="black">
                      <a:alpha val="72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CC97A69-4B2C-4243-80AC-3B977AD190FE}"/>
                </a:ext>
              </a:extLst>
            </p:cNvPr>
            <p:cNvSpPr txBox="1"/>
            <p:nvPr/>
          </p:nvSpPr>
          <p:spPr>
            <a:xfrm>
              <a:off x="6021757" y="3398162"/>
              <a:ext cx="641798" cy="646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KW" sz="3600" b="1">
                  <a:solidFill>
                    <a:srgbClr val="09244C"/>
                  </a:solidFill>
                  <a:effectLst>
                    <a:outerShdw blurRad="63500" dist="76200" dir="17760000" sx="59000" sy="59000" kx="-1800000" algn="bl" rotWithShape="0">
                      <a:prstClr val="black">
                        <a:alpha val="72000"/>
                      </a:prstClr>
                    </a:outerShdw>
                    <a:reflection blurRad="6350" stA="60000" endA="900" endPos="60000" dist="29997" dir="5400000" sy="-100000" algn="bl" rotWithShape="0"/>
                  </a:effectLst>
                  <a:latin typeface="Arial Black" panose="020B0A04020102020204" pitchFamily="34" charset="0"/>
                </a:rPr>
                <a:t>3</a:t>
              </a:r>
              <a:endParaRPr lang="en-US" sz="3600" b="1">
                <a:solidFill>
                  <a:srgbClr val="09244C"/>
                </a:solidFill>
                <a:effectLst>
                  <a:outerShdw blurRad="63500" dist="76200" dir="17760000" sx="59000" sy="59000" kx="-1800000" algn="bl" rotWithShape="0">
                    <a:prstClr val="black">
                      <a:alpha val="72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1BD59E3-D4D8-47B8-9A23-E90B202E1B2C}"/>
                </a:ext>
              </a:extLst>
            </p:cNvPr>
            <p:cNvSpPr txBox="1"/>
            <p:nvPr/>
          </p:nvSpPr>
          <p:spPr>
            <a:xfrm>
              <a:off x="4286166" y="3662650"/>
              <a:ext cx="641798" cy="646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KW" sz="3600" b="1">
                  <a:solidFill>
                    <a:schemeClr val="accent2">
                      <a:lumMod val="75000"/>
                    </a:schemeClr>
                  </a:solidFill>
                  <a:effectLst>
                    <a:outerShdw blurRad="63500" dist="76200" dir="17760000" sx="59000" sy="59000" kx="-1800000" algn="bl" rotWithShape="0">
                      <a:prstClr val="black">
                        <a:alpha val="72000"/>
                      </a:prstClr>
                    </a:outerShdw>
                    <a:reflection blurRad="6350" stA="60000" endA="900" endPos="60000" dist="29997" dir="5400000" sy="-100000" algn="bl" rotWithShape="0"/>
                  </a:effectLst>
                  <a:latin typeface="Arial Black" panose="020B0A04020102020204" pitchFamily="34" charset="0"/>
                </a:rPr>
                <a:t>4</a:t>
              </a:r>
              <a:endParaRPr lang="en-US" sz="3600" b="1">
                <a:solidFill>
                  <a:schemeClr val="accent2">
                    <a:lumMod val="75000"/>
                  </a:schemeClr>
                </a:solidFill>
                <a:effectLst>
                  <a:outerShdw blurRad="63500" dist="76200" dir="17760000" sx="59000" sy="59000" kx="-1800000" algn="bl" rotWithShape="0">
                    <a:prstClr val="black">
                      <a:alpha val="72000"/>
                    </a:prstClr>
                  </a:outerShdw>
                  <a:reflection blurRad="6350" stA="60000" endA="900" endPos="60000" dist="29997" dir="5400000" sy="-100000" algn="bl" rotWithShape="0"/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B3066B3-FC3A-4175-8CC3-4CD845FF8021}"/>
                </a:ext>
              </a:extLst>
            </p:cNvPr>
            <p:cNvSpPr/>
            <p:nvPr/>
          </p:nvSpPr>
          <p:spPr>
            <a:xfrm>
              <a:off x="3986539" y="1241414"/>
              <a:ext cx="2600927" cy="7328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KW" sz="3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الخطة التشغيلية</a:t>
              </a:r>
              <a:endParaRPr lang="en-US" sz="3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7F8124E0-3830-4065-A598-8BD86BE29CAD}"/>
                </a:ext>
              </a:extLst>
            </p:cNvPr>
            <p:cNvSpPr/>
            <p:nvPr/>
          </p:nvSpPr>
          <p:spPr>
            <a:xfrm>
              <a:off x="7411599" y="1009102"/>
              <a:ext cx="2583631" cy="7329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KW" sz="3200" b="1">
                  <a:solidFill>
                    <a:schemeClr val="accent4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الخطة الاستراتيجية</a:t>
              </a:r>
              <a:endParaRPr lang="en-US" sz="3200" b="1">
                <a:solidFill>
                  <a:schemeClr val="accent4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E0291068-8E95-46E2-8A05-FD608B40115D}"/>
                </a:ext>
              </a:extLst>
            </p:cNvPr>
            <p:cNvSpPr/>
            <p:nvPr/>
          </p:nvSpPr>
          <p:spPr>
            <a:xfrm>
              <a:off x="6264751" y="4180115"/>
              <a:ext cx="2739774" cy="10023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KW" sz="3200" b="1">
                  <a:solidFill>
                    <a:srgbClr val="58AEDE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الخطة التنفيذية</a:t>
              </a:r>
              <a:endParaRPr lang="en-US" sz="3200" b="1">
                <a:solidFill>
                  <a:srgbClr val="58AEDE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922F809-8D8E-4F54-BCE4-25819A7018DC}"/>
                </a:ext>
              </a:extLst>
            </p:cNvPr>
            <p:cNvSpPr/>
            <p:nvPr/>
          </p:nvSpPr>
          <p:spPr>
            <a:xfrm>
              <a:off x="593465" y="2533097"/>
              <a:ext cx="2213535" cy="7328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KW" sz="3600" b="1">
                  <a:solidFill>
                    <a:schemeClr val="accent1">
                      <a:lumMod val="90000"/>
                      <a:lumOff val="1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تقارير المتابعة</a:t>
              </a:r>
              <a:endParaRPr lang="en-US" sz="3600" b="1">
                <a:solidFill>
                  <a:schemeClr val="accent1">
                    <a:lumMod val="90000"/>
                    <a:lumOff val="1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2BF1946-2DC1-4F7F-8033-7BD8FFD32B31}"/>
                </a:ext>
              </a:extLst>
            </p:cNvPr>
            <p:cNvSpPr/>
            <p:nvPr/>
          </p:nvSpPr>
          <p:spPr>
            <a:xfrm>
              <a:off x="334964" y="937838"/>
              <a:ext cx="11482594" cy="5411246"/>
            </a:xfrm>
            <a:prstGeom prst="rect">
              <a:avLst/>
            </a:prstGeom>
            <a:noFill/>
            <a:ln w="6350">
              <a:solidFill>
                <a:schemeClr val="bg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Google Shape;247;p18">
              <a:extLst>
                <a:ext uri="{FF2B5EF4-FFF2-40B4-BE49-F238E27FC236}">
                  <a16:creationId xmlns:a16="http://schemas.microsoft.com/office/drawing/2014/main" id="{BC88B74A-C503-4E21-B1EC-2C7A3E4A0F27}"/>
                </a:ext>
              </a:extLst>
            </p:cNvPr>
            <p:cNvSpPr/>
            <p:nvPr/>
          </p:nvSpPr>
          <p:spPr>
            <a:xfrm>
              <a:off x="326471" y="6264136"/>
              <a:ext cx="11494765" cy="914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388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668">
        <p:fade/>
      </p:transition>
    </mc:Choice>
    <mc:Fallback xmlns="">
      <p:transition spd="med" advTm="1566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247;p18">
            <a:extLst>
              <a:ext uri="{FF2B5EF4-FFF2-40B4-BE49-F238E27FC236}">
                <a16:creationId xmlns:a16="http://schemas.microsoft.com/office/drawing/2014/main" id="{BC88B74A-C503-4E21-B1EC-2C7A3E4A0F27}"/>
              </a:ext>
            </a:extLst>
          </p:cNvPr>
          <p:cNvSpPr/>
          <p:nvPr/>
        </p:nvSpPr>
        <p:spPr>
          <a:xfrm>
            <a:off x="313610" y="6492263"/>
            <a:ext cx="11494765" cy="914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4" name="Table 93">
            <a:extLst>
              <a:ext uri="{FF2B5EF4-FFF2-40B4-BE49-F238E27FC236}">
                <a16:creationId xmlns:a16="http://schemas.microsoft.com/office/drawing/2014/main" id="{931291AE-742D-427D-83B3-1EB8D7A22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576918"/>
              </p:ext>
            </p:extLst>
          </p:nvPr>
        </p:nvGraphicFramePr>
        <p:xfrm>
          <a:off x="313610" y="4975315"/>
          <a:ext cx="11520486" cy="159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817">
                  <a:extLst>
                    <a:ext uri="{9D8B030D-6E8A-4147-A177-3AD203B41FA5}">
                      <a16:colId xmlns:a16="http://schemas.microsoft.com/office/drawing/2014/main" val="554742383"/>
                    </a:ext>
                  </a:extLst>
                </a:gridCol>
                <a:gridCol w="3656102">
                  <a:extLst>
                    <a:ext uri="{9D8B030D-6E8A-4147-A177-3AD203B41FA5}">
                      <a16:colId xmlns:a16="http://schemas.microsoft.com/office/drawing/2014/main" val="1833885791"/>
                    </a:ext>
                  </a:extLst>
                </a:gridCol>
                <a:gridCol w="3984567">
                  <a:extLst>
                    <a:ext uri="{9D8B030D-6E8A-4147-A177-3AD203B41FA5}">
                      <a16:colId xmlns:a16="http://schemas.microsoft.com/office/drawing/2014/main" val="3800468518"/>
                    </a:ext>
                  </a:extLst>
                </a:gridCol>
              </a:tblGrid>
              <a:tr h="301672">
                <a:tc>
                  <a:txBody>
                    <a:bodyPr/>
                    <a:lstStyle/>
                    <a:p>
                      <a:pPr algn="ctr"/>
                      <a:r>
                        <a:rPr lang="ar-KW" sz="190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الركيزة الثالثة</a:t>
                      </a:r>
                      <a:endParaRPr lang="en-US" sz="19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105931" marR="105931" marT="52965" marB="52965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9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الركيزة الثانية</a:t>
                      </a:r>
                      <a:endParaRPr lang="en-US" sz="19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105931" marR="105931" marT="52965" marB="52965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90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الركيزة</a:t>
                      </a:r>
                      <a:r>
                        <a:rPr lang="ar-KW" sz="1900" baseline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الأولى</a:t>
                      </a:r>
                      <a:endParaRPr lang="en-US" sz="190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105931" marR="105931" marT="52965" marB="52965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51410"/>
                  </a:ext>
                </a:extLst>
              </a:tr>
              <a:tr h="917784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KW" sz="1800" b="0" i="0" u="none" strike="noStrike" cap="non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اتساق الخطة الاستراتيجية لهيئة أسواق المال مع المبادئ الرئيسية للمنظمة الدولية لهيئات الأوراق </a:t>
                      </a:r>
                      <a:r>
                        <a:rPr lang="en-US" sz="1800" b="0" i="0" u="none" strike="noStrike" cap="non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(IOSCO)</a:t>
                      </a:r>
                      <a:r>
                        <a:rPr lang="ar-KW" sz="1800" b="0" i="0" u="none" strike="noStrike" cap="non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 الاستراتيجية لجهات رقابية</a:t>
                      </a:r>
                    </a:p>
                  </a:txBody>
                  <a:tcPr marL="105931" marR="105931" marT="52965" marB="5296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KW" sz="1800" b="0" i="0" u="none" strike="noStrike" cap="non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Arial"/>
                        </a:rPr>
                        <a:t>الأهداف التي أنشئت من اجلها هيئة أسواق المال كما حددها القانون رقم 7 لسنة 2010 بشأن إنشاء هيئة أسواق المال وتنظيم نشاط الأوراق المالية وتعديلاته في المادة (3).</a:t>
                      </a:r>
                    </a:p>
                  </a:txBody>
                  <a:tcPr marL="105931" marR="105931" marT="52965" marB="5296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KW" sz="1800" b="0" i="0" u="none" strike="noStrike" cap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Arial"/>
                        </a:rPr>
                        <a:t>الرؤية الاستراتيجية لدولة الكويت والمتمثلة بتعزيز كفاءة وتنافسية بيئة الاستثمار والاقتصاد الكويتي ليصبح بذلك أحد المراكز المالية الرائدة في منطقة الشرق الأوسط.</a:t>
                      </a:r>
                      <a:endParaRPr lang="en-US" sz="1800" b="0" i="0" u="none" strike="noStrike" cap="non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Arial"/>
                      </a:endParaRPr>
                    </a:p>
                  </a:txBody>
                  <a:tcPr marL="105931" marR="105931" marT="52965" marB="5296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900510"/>
                  </a:ext>
                </a:extLst>
              </a:tr>
            </a:tbl>
          </a:graphicData>
        </a:graphic>
      </p:graphicFrame>
      <p:sp>
        <p:nvSpPr>
          <p:cNvPr id="795" name="Google Shape;795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ar-KW" sz="2400"/>
              <a:t>ملخص الخطة الاستراتيجية: </a:t>
            </a:r>
            <a:r>
              <a:rPr lang="ar-KW" sz="2400">
                <a:solidFill>
                  <a:schemeClr val="accent5">
                    <a:lumMod val="25000"/>
                  </a:schemeClr>
                </a:solidFill>
              </a:rPr>
              <a:t>ركائز الخطة الاستراتيجية</a:t>
            </a:r>
            <a:endParaRPr sz="2400">
              <a:solidFill>
                <a:schemeClr val="accent5">
                  <a:lumMod val="25000"/>
                </a:schemeClr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2A3AAF-FF2C-44B5-B386-443F7879F2BE}"/>
              </a:ext>
            </a:extLst>
          </p:cNvPr>
          <p:cNvGrpSpPr/>
          <p:nvPr/>
        </p:nvGrpSpPr>
        <p:grpSpPr>
          <a:xfrm>
            <a:off x="334963" y="316453"/>
            <a:ext cx="11488862" cy="190327"/>
            <a:chOff x="334963" y="316453"/>
            <a:chExt cx="11488862" cy="19032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33F6FBF-DDBA-4DD1-A8A9-FE3E7C396411}"/>
                </a:ext>
              </a:extLst>
            </p:cNvPr>
            <p:cNvGrpSpPr/>
            <p:nvPr/>
          </p:nvGrpSpPr>
          <p:grpSpPr>
            <a:xfrm>
              <a:off x="10026376" y="318843"/>
              <a:ext cx="1797449" cy="91440"/>
              <a:chOff x="10026376" y="318843"/>
              <a:chExt cx="1797449" cy="91440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A7C2238-F5D0-48D3-9159-F85D3F618787}"/>
                  </a:ext>
                </a:extLst>
              </p:cNvPr>
              <p:cNvGrpSpPr/>
              <p:nvPr/>
            </p:nvGrpSpPr>
            <p:grpSpPr>
              <a:xfrm>
                <a:off x="10026376" y="318843"/>
                <a:ext cx="1797449" cy="91440"/>
                <a:chOff x="10026376" y="318843"/>
                <a:chExt cx="1797449" cy="91440"/>
              </a:xfrm>
            </p:grpSpPr>
            <p:sp>
              <p:nvSpPr>
                <p:cNvPr id="11" name="Google Shape;248;p18">
                  <a:extLst>
                    <a:ext uri="{FF2B5EF4-FFF2-40B4-BE49-F238E27FC236}">
                      <a16:creationId xmlns:a16="http://schemas.microsoft.com/office/drawing/2014/main" id="{1DAD74EB-E1A2-4EF9-84C4-5F21086E130C}"/>
                    </a:ext>
                  </a:extLst>
                </p:cNvPr>
                <p:cNvSpPr/>
                <p:nvPr/>
              </p:nvSpPr>
              <p:spPr>
                <a:xfrm>
                  <a:off x="11000865" y="318843"/>
                  <a:ext cx="822960" cy="9144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" name="Google Shape;247;p18">
                  <a:extLst>
                    <a:ext uri="{FF2B5EF4-FFF2-40B4-BE49-F238E27FC236}">
                      <a16:creationId xmlns:a16="http://schemas.microsoft.com/office/drawing/2014/main" id="{AEF46D29-9E74-4A68-8706-90CDBF95D3CF}"/>
                    </a:ext>
                  </a:extLst>
                </p:cNvPr>
                <p:cNvSpPr/>
                <p:nvPr/>
              </p:nvSpPr>
              <p:spPr>
                <a:xfrm>
                  <a:off x="10026376" y="318843"/>
                  <a:ext cx="822960" cy="91440"/>
                </a:xfrm>
                <a:prstGeom prst="rect">
                  <a:avLst/>
                </a:prstGeom>
                <a:solidFill>
                  <a:schemeClr val="tx2">
                    <a:lumMod val="90000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" name="Google Shape;247;p18">
                <a:extLst>
                  <a:ext uri="{FF2B5EF4-FFF2-40B4-BE49-F238E27FC236}">
                    <a16:creationId xmlns:a16="http://schemas.microsoft.com/office/drawing/2014/main" id="{89C586B0-6D64-4181-994E-592AB36910DE}"/>
                  </a:ext>
                </a:extLst>
              </p:cNvPr>
              <p:cNvSpPr/>
              <p:nvPr/>
            </p:nvSpPr>
            <p:spPr>
              <a:xfrm>
                <a:off x="10444836" y="318843"/>
                <a:ext cx="274320" cy="9144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" name="Google Shape;247;p18">
                <a:extLst>
                  <a:ext uri="{FF2B5EF4-FFF2-40B4-BE49-F238E27FC236}">
                    <a16:creationId xmlns:a16="http://schemas.microsoft.com/office/drawing/2014/main" id="{9E107227-4DFC-4833-9E21-4DCDC2154F85}"/>
                  </a:ext>
                </a:extLst>
              </p:cNvPr>
              <p:cNvSpPr/>
              <p:nvPr/>
            </p:nvSpPr>
            <p:spPr>
              <a:xfrm>
                <a:off x="10725209" y="318843"/>
                <a:ext cx="274320" cy="9144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" name="Google Shape;247;p18">
              <a:extLst>
                <a:ext uri="{FF2B5EF4-FFF2-40B4-BE49-F238E27FC236}">
                  <a16:creationId xmlns:a16="http://schemas.microsoft.com/office/drawing/2014/main" id="{249E2C5A-1348-4063-96E6-39416DD09B18}"/>
                </a:ext>
              </a:extLst>
            </p:cNvPr>
            <p:cNvSpPr/>
            <p:nvPr/>
          </p:nvSpPr>
          <p:spPr>
            <a:xfrm>
              <a:off x="334963" y="316453"/>
              <a:ext cx="1608137" cy="190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D53700-0C5E-4656-B5BF-69ED76CFCF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2BF1946-2DC1-4F7F-8033-7BD8FFD32B31}"/>
              </a:ext>
            </a:extLst>
          </p:cNvPr>
          <p:cNvSpPr/>
          <p:nvPr/>
        </p:nvSpPr>
        <p:spPr>
          <a:xfrm>
            <a:off x="334964" y="937838"/>
            <a:ext cx="11482594" cy="3939370"/>
          </a:xfrm>
          <a:prstGeom prst="rect">
            <a:avLst/>
          </a:prstGeom>
          <a:noFill/>
          <a:ln w="63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4725673-176C-4815-8E4A-BBCCD7AC4AC6}"/>
              </a:ext>
            </a:extLst>
          </p:cNvPr>
          <p:cNvGrpSpPr/>
          <p:nvPr/>
        </p:nvGrpSpPr>
        <p:grpSpPr>
          <a:xfrm>
            <a:off x="3083124" y="1102048"/>
            <a:ext cx="6024164" cy="3775160"/>
            <a:chOff x="3624055" y="1092530"/>
            <a:chExt cx="5536572" cy="4127863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8FBC32F3-83F6-4293-B8E4-5BA08D73D378}"/>
                </a:ext>
              </a:extLst>
            </p:cNvPr>
            <p:cNvGrpSpPr/>
            <p:nvPr/>
          </p:nvGrpSpPr>
          <p:grpSpPr>
            <a:xfrm>
              <a:off x="3624055" y="1092530"/>
              <a:ext cx="5536572" cy="4127863"/>
              <a:chOff x="3624055" y="1092530"/>
              <a:chExt cx="5536572" cy="4127863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F83CE28-04AB-411E-9CE3-9686F018524D}"/>
                  </a:ext>
                </a:extLst>
              </p:cNvPr>
              <p:cNvSpPr/>
              <p:nvPr/>
            </p:nvSpPr>
            <p:spPr>
              <a:xfrm>
                <a:off x="3829634" y="4553148"/>
                <a:ext cx="1115807" cy="196388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B8DCB812-724C-4FAB-AE29-998971C964F8}"/>
                  </a:ext>
                </a:extLst>
              </p:cNvPr>
              <p:cNvSpPr/>
              <p:nvPr/>
            </p:nvSpPr>
            <p:spPr>
              <a:xfrm>
                <a:off x="3634443" y="4749536"/>
                <a:ext cx="1506188" cy="124805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C2CF24F3-5B6F-4AEC-BD33-EA9C3CA32FB3}"/>
                  </a:ext>
                </a:extLst>
              </p:cNvPr>
              <p:cNvSpPr/>
              <p:nvPr/>
            </p:nvSpPr>
            <p:spPr>
              <a:xfrm>
                <a:off x="3829633" y="2232798"/>
                <a:ext cx="1115807" cy="196388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B49D6E8F-D82B-417D-B785-7A241BFC86F0}"/>
                  </a:ext>
                </a:extLst>
              </p:cNvPr>
              <p:cNvSpPr/>
              <p:nvPr/>
            </p:nvSpPr>
            <p:spPr>
              <a:xfrm>
                <a:off x="3624055" y="2107992"/>
                <a:ext cx="1506188" cy="124805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76AC285F-7E0F-4D9C-8763-041926889DB3}"/>
                  </a:ext>
                </a:extLst>
              </p:cNvPr>
              <p:cNvSpPr/>
              <p:nvPr/>
            </p:nvSpPr>
            <p:spPr>
              <a:xfrm>
                <a:off x="3625376" y="1750594"/>
                <a:ext cx="5526152" cy="351725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C10FC5C0-4C3C-4D5E-B266-E65A3440609E}"/>
                  </a:ext>
                </a:extLst>
              </p:cNvPr>
              <p:cNvSpPr/>
              <p:nvPr/>
            </p:nvSpPr>
            <p:spPr>
              <a:xfrm>
                <a:off x="5849593" y="4547475"/>
                <a:ext cx="1115807" cy="196388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B953EF40-84AC-486D-B27E-A2EF4EFA5C81}"/>
                  </a:ext>
                </a:extLst>
              </p:cNvPr>
              <p:cNvSpPr/>
              <p:nvPr/>
            </p:nvSpPr>
            <p:spPr>
              <a:xfrm>
                <a:off x="5654403" y="4743863"/>
                <a:ext cx="1506188" cy="124805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ED25CAF5-F023-4DA0-A0B1-E93F7EBD4684}"/>
                  </a:ext>
                </a:extLst>
              </p:cNvPr>
              <p:cNvSpPr/>
              <p:nvPr/>
            </p:nvSpPr>
            <p:spPr>
              <a:xfrm>
                <a:off x="5849593" y="2227125"/>
                <a:ext cx="1115807" cy="196388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41AF572-13D2-4506-810B-EDEBDCBA7A38}"/>
                  </a:ext>
                </a:extLst>
              </p:cNvPr>
              <p:cNvSpPr/>
              <p:nvPr/>
            </p:nvSpPr>
            <p:spPr>
              <a:xfrm>
                <a:off x="5644015" y="2102320"/>
                <a:ext cx="1506188" cy="124805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D8DFCFAE-0FDE-4DC0-8741-66794AC40FBF}"/>
                  </a:ext>
                </a:extLst>
              </p:cNvPr>
              <p:cNvSpPr/>
              <p:nvPr/>
            </p:nvSpPr>
            <p:spPr>
              <a:xfrm>
                <a:off x="7849630" y="4553148"/>
                <a:ext cx="1115807" cy="196388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3405E25-FC4F-4C25-AA80-8490B381FECF}"/>
                  </a:ext>
                </a:extLst>
              </p:cNvPr>
              <p:cNvSpPr/>
              <p:nvPr/>
            </p:nvSpPr>
            <p:spPr>
              <a:xfrm>
                <a:off x="7654439" y="4749536"/>
                <a:ext cx="1506188" cy="124805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FC99FB6-D568-4408-AC43-E9C3A285A2FD}"/>
                  </a:ext>
                </a:extLst>
              </p:cNvPr>
              <p:cNvSpPr/>
              <p:nvPr/>
            </p:nvSpPr>
            <p:spPr>
              <a:xfrm>
                <a:off x="7899960" y="2429186"/>
                <a:ext cx="992113" cy="2123962"/>
              </a:xfrm>
              <a:prstGeom prst="rect">
                <a:avLst/>
              </a:prstGeom>
              <a:gradFill>
                <a:gsLst>
                  <a:gs pos="0">
                    <a:sysClr val="windowText" lastClr="000000"/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DF70EB33-8DE4-48AB-A459-2A514255E99C}"/>
                  </a:ext>
                </a:extLst>
              </p:cNvPr>
              <p:cNvSpPr/>
              <p:nvPr/>
            </p:nvSpPr>
            <p:spPr>
              <a:xfrm>
                <a:off x="7849629" y="2232798"/>
                <a:ext cx="1115807" cy="196388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B3B7865F-6D2B-4C45-AFAF-AD9324A012D2}"/>
                  </a:ext>
                </a:extLst>
              </p:cNvPr>
              <p:cNvSpPr/>
              <p:nvPr/>
            </p:nvSpPr>
            <p:spPr>
              <a:xfrm>
                <a:off x="7644051" y="2107992"/>
                <a:ext cx="1506188" cy="124805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57842359-2C40-468E-A189-200085582C31}"/>
                  </a:ext>
                </a:extLst>
              </p:cNvPr>
              <p:cNvSpPr/>
              <p:nvPr/>
            </p:nvSpPr>
            <p:spPr>
              <a:xfrm>
                <a:off x="3625376" y="4868668"/>
                <a:ext cx="5526152" cy="351725"/>
              </a:xfrm>
              <a:prstGeom prst="rect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r>
                  <a:rPr lang="ar-KW"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أسس الخطة</a:t>
                </a:r>
                <a:endParaRPr 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130BF9BF-B86D-4618-8DCF-8ED6F541EB2D}"/>
                  </a:ext>
                </a:extLst>
              </p:cNvPr>
              <p:cNvSpPr/>
              <p:nvPr/>
            </p:nvSpPr>
            <p:spPr>
              <a:xfrm>
                <a:off x="3625376" y="1092530"/>
                <a:ext cx="5535251" cy="652392"/>
              </a:xfrm>
              <a:prstGeom prst="triangle">
                <a:avLst/>
              </a:prstGeom>
              <a:gradFill>
                <a:gsLst>
                  <a:gs pos="0">
                    <a:srgbClr val="44546A">
                      <a:shade val="30000"/>
                      <a:satMod val="115000"/>
                    </a:srgbClr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srgbClr val="FFC000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89262476-0ACC-484A-AE87-0B9A62A0D30D}"/>
                  </a:ext>
                </a:extLst>
              </p:cNvPr>
              <p:cNvSpPr/>
              <p:nvPr/>
            </p:nvSpPr>
            <p:spPr>
              <a:xfrm>
                <a:off x="5937576" y="2423513"/>
                <a:ext cx="992113" cy="2123962"/>
              </a:xfrm>
              <a:prstGeom prst="rect">
                <a:avLst/>
              </a:prstGeom>
              <a:gradFill>
                <a:gsLst>
                  <a:gs pos="0">
                    <a:sysClr val="windowText" lastClr="000000"/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21BB8563-307C-4C5C-AFF5-1EA39F082A7D}"/>
                  </a:ext>
                </a:extLst>
              </p:cNvPr>
              <p:cNvSpPr/>
              <p:nvPr/>
            </p:nvSpPr>
            <p:spPr>
              <a:xfrm>
                <a:off x="3909563" y="2423513"/>
                <a:ext cx="992113" cy="2123962"/>
              </a:xfrm>
              <a:prstGeom prst="rect">
                <a:avLst/>
              </a:prstGeom>
              <a:gradFill>
                <a:gsLst>
                  <a:gs pos="0">
                    <a:sysClr val="windowText" lastClr="000000"/>
                  </a:gs>
                  <a:gs pos="50000">
                    <a:srgbClr val="44546A">
                      <a:shade val="67500"/>
                      <a:satMod val="115000"/>
                    </a:srgbClr>
                  </a:gs>
                  <a:gs pos="100000">
                    <a:srgbClr val="44546A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solidFill>
                  <a:schemeClr val="accent4">
                    <a:lumMod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60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7496C2B-35A3-48A4-A146-81847341BC6D}"/>
                  </a:ext>
                </a:extLst>
              </p:cNvPr>
              <p:cNvSpPr/>
              <p:nvPr/>
            </p:nvSpPr>
            <p:spPr>
              <a:xfrm>
                <a:off x="5560451" y="1730125"/>
                <a:ext cx="1497123" cy="40383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ar-KW"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محاور وأهداف الخطة</a:t>
                </a:r>
                <a:endParaRPr lang="en-US" sz="1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</p:txBody>
          </p: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17CD63E-AAB7-4D3B-AF9C-01FE876D7D5F}"/>
                </a:ext>
              </a:extLst>
            </p:cNvPr>
            <p:cNvSpPr/>
            <p:nvPr/>
          </p:nvSpPr>
          <p:spPr>
            <a:xfrm>
              <a:off x="5952158" y="2602031"/>
              <a:ext cx="975111" cy="1985276"/>
            </a:xfrm>
            <a:prstGeom prst="rect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lvl="0" algn="justLow" rtl="1">
                <a:defRPr/>
              </a:pPr>
              <a:r>
                <a:rPr lang="ar-KW" sz="160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القانون رقم 7 لسنة 2010 بشأن إنشاء هيئة أسواق المال وتنظيم نشاط الأوراق وتعديلاتها</a:t>
              </a:r>
              <a:endParaRPr lang="en-US"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44949DA-15D5-4B13-8C52-7DF53FC8D606}"/>
                </a:ext>
              </a:extLst>
            </p:cNvPr>
            <p:cNvSpPr/>
            <p:nvPr/>
          </p:nvSpPr>
          <p:spPr>
            <a:xfrm>
              <a:off x="7930778" y="2868003"/>
              <a:ext cx="930477" cy="1446896"/>
            </a:xfrm>
            <a:prstGeom prst="rect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justLow" rtl="1">
                <a:defRPr/>
              </a:pPr>
              <a:r>
                <a:rPr lang="ar-KW" sz="160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rPr>
                <a:t>رؤية صاحب السمو والخطة الإنمائية للدولة</a:t>
              </a:r>
              <a:endParaRPr lang="en-US"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CDD6D40-C763-4908-8292-B7669DF1F2A0}"/>
                </a:ext>
              </a:extLst>
            </p:cNvPr>
            <p:cNvSpPr/>
            <p:nvPr/>
          </p:nvSpPr>
          <p:spPr>
            <a:xfrm>
              <a:off x="3946145" y="2992970"/>
              <a:ext cx="918948" cy="1177706"/>
            </a:xfrm>
            <a:prstGeom prst="rect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justLow" rtl="1">
                <a:defRPr/>
              </a:pPr>
              <a:r>
                <a:rPr lang="ar-KW" sz="160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المبادئ الرئيسية لمنظمة </a:t>
              </a:r>
              <a:r>
                <a:rPr lang="en-US" sz="160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 panose="02000000000000000000" pitchFamily="2" charset="-78"/>
                  <a:cs typeface="Sakkal Majalla" panose="02000000000000000000" pitchFamily="2" charset="-78"/>
                </a:rPr>
                <a:t>(IOSCO)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4DD1295D-EB7F-1AB3-F76E-579B396CE4B9}"/>
              </a:ext>
            </a:extLst>
          </p:cNvPr>
          <p:cNvSpPr/>
          <p:nvPr/>
        </p:nvSpPr>
        <p:spPr>
          <a:xfrm>
            <a:off x="5585578" y="1236001"/>
            <a:ext cx="976549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KW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رؤية الهيئة</a:t>
            </a:r>
            <a:endParaRPr 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413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668">
        <p:fade/>
      </p:transition>
    </mc:Choice>
    <mc:Fallback xmlns="">
      <p:transition spd="med" advTm="15668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ar-KW" sz="2400" dirty="0"/>
              <a:t>ملخص الخطة الاستراتيجية: </a:t>
            </a:r>
            <a:r>
              <a:rPr lang="ar-KW" sz="2400" dirty="0">
                <a:solidFill>
                  <a:schemeClr val="accent5">
                    <a:lumMod val="25000"/>
                  </a:schemeClr>
                </a:solidFill>
              </a:rPr>
              <a:t>الرؤية والرسالة والمحاور والأهداف</a:t>
            </a:r>
            <a:endParaRPr sz="2400" dirty="0">
              <a:solidFill>
                <a:schemeClr val="accent5">
                  <a:lumMod val="25000"/>
                </a:schemeClr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2A3AAF-FF2C-44B5-B386-443F7879F2BE}"/>
              </a:ext>
            </a:extLst>
          </p:cNvPr>
          <p:cNvGrpSpPr/>
          <p:nvPr/>
        </p:nvGrpSpPr>
        <p:grpSpPr>
          <a:xfrm>
            <a:off x="334963" y="316453"/>
            <a:ext cx="11488862" cy="190327"/>
            <a:chOff x="334963" y="316453"/>
            <a:chExt cx="11488862" cy="19032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33F6FBF-DDBA-4DD1-A8A9-FE3E7C396411}"/>
                </a:ext>
              </a:extLst>
            </p:cNvPr>
            <p:cNvGrpSpPr/>
            <p:nvPr/>
          </p:nvGrpSpPr>
          <p:grpSpPr>
            <a:xfrm>
              <a:off x="10026376" y="318843"/>
              <a:ext cx="1797449" cy="91440"/>
              <a:chOff x="10026376" y="318843"/>
              <a:chExt cx="1797449" cy="91440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A7C2238-F5D0-48D3-9159-F85D3F618787}"/>
                  </a:ext>
                </a:extLst>
              </p:cNvPr>
              <p:cNvGrpSpPr/>
              <p:nvPr/>
            </p:nvGrpSpPr>
            <p:grpSpPr>
              <a:xfrm>
                <a:off x="10026376" y="318843"/>
                <a:ext cx="1797449" cy="91440"/>
                <a:chOff x="10026376" y="318843"/>
                <a:chExt cx="1797449" cy="91440"/>
              </a:xfrm>
            </p:grpSpPr>
            <p:sp>
              <p:nvSpPr>
                <p:cNvPr id="11" name="Google Shape;248;p18">
                  <a:extLst>
                    <a:ext uri="{FF2B5EF4-FFF2-40B4-BE49-F238E27FC236}">
                      <a16:creationId xmlns:a16="http://schemas.microsoft.com/office/drawing/2014/main" id="{1DAD74EB-E1A2-4EF9-84C4-5F21086E130C}"/>
                    </a:ext>
                  </a:extLst>
                </p:cNvPr>
                <p:cNvSpPr/>
                <p:nvPr/>
              </p:nvSpPr>
              <p:spPr>
                <a:xfrm>
                  <a:off x="11000865" y="318843"/>
                  <a:ext cx="822960" cy="9144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" name="Google Shape;247;p18">
                  <a:extLst>
                    <a:ext uri="{FF2B5EF4-FFF2-40B4-BE49-F238E27FC236}">
                      <a16:creationId xmlns:a16="http://schemas.microsoft.com/office/drawing/2014/main" id="{AEF46D29-9E74-4A68-8706-90CDBF95D3CF}"/>
                    </a:ext>
                  </a:extLst>
                </p:cNvPr>
                <p:cNvSpPr/>
                <p:nvPr/>
              </p:nvSpPr>
              <p:spPr>
                <a:xfrm>
                  <a:off x="10026376" y="318843"/>
                  <a:ext cx="822960" cy="91440"/>
                </a:xfrm>
                <a:prstGeom prst="rect">
                  <a:avLst/>
                </a:prstGeom>
                <a:solidFill>
                  <a:schemeClr val="tx2">
                    <a:lumMod val="90000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" name="Google Shape;247;p18">
                <a:extLst>
                  <a:ext uri="{FF2B5EF4-FFF2-40B4-BE49-F238E27FC236}">
                    <a16:creationId xmlns:a16="http://schemas.microsoft.com/office/drawing/2014/main" id="{89C586B0-6D64-4181-994E-592AB36910DE}"/>
                  </a:ext>
                </a:extLst>
              </p:cNvPr>
              <p:cNvSpPr/>
              <p:nvPr/>
            </p:nvSpPr>
            <p:spPr>
              <a:xfrm>
                <a:off x="10444836" y="318843"/>
                <a:ext cx="274320" cy="9144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" name="Google Shape;247;p18">
                <a:extLst>
                  <a:ext uri="{FF2B5EF4-FFF2-40B4-BE49-F238E27FC236}">
                    <a16:creationId xmlns:a16="http://schemas.microsoft.com/office/drawing/2014/main" id="{9E107227-4DFC-4833-9E21-4DCDC2154F85}"/>
                  </a:ext>
                </a:extLst>
              </p:cNvPr>
              <p:cNvSpPr/>
              <p:nvPr/>
            </p:nvSpPr>
            <p:spPr>
              <a:xfrm>
                <a:off x="10725209" y="318843"/>
                <a:ext cx="274320" cy="9144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" name="Google Shape;247;p18">
              <a:extLst>
                <a:ext uri="{FF2B5EF4-FFF2-40B4-BE49-F238E27FC236}">
                  <a16:creationId xmlns:a16="http://schemas.microsoft.com/office/drawing/2014/main" id="{249E2C5A-1348-4063-96E6-39416DD09B18}"/>
                </a:ext>
              </a:extLst>
            </p:cNvPr>
            <p:cNvSpPr/>
            <p:nvPr/>
          </p:nvSpPr>
          <p:spPr>
            <a:xfrm>
              <a:off x="334963" y="316453"/>
              <a:ext cx="1608137" cy="190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D53700-0C5E-4656-B5BF-69ED76CFCF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E7A0ED8-2489-4AA3-A46A-8A866291110B}"/>
              </a:ext>
            </a:extLst>
          </p:cNvPr>
          <p:cNvGrpSpPr/>
          <p:nvPr/>
        </p:nvGrpSpPr>
        <p:grpSpPr>
          <a:xfrm>
            <a:off x="344182" y="2671708"/>
            <a:ext cx="11477656" cy="3541791"/>
            <a:chOff x="344182" y="2563420"/>
            <a:chExt cx="11477656" cy="3541791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F0873E00-D703-4941-BBD8-761A5EE4932D}"/>
                </a:ext>
              </a:extLst>
            </p:cNvPr>
            <p:cNvSpPr/>
            <p:nvPr/>
          </p:nvSpPr>
          <p:spPr>
            <a:xfrm>
              <a:off x="9267704" y="2938192"/>
              <a:ext cx="2554133" cy="768096"/>
            </a:xfrm>
            <a:prstGeom prst="rect">
              <a:avLst/>
            </a:prstGeom>
            <a:solidFill>
              <a:srgbClr val="F2F2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ar-KW" sz="2000" b="1">
                  <a:solidFill>
                    <a:srgbClr val="00B0F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محور الكفاءة والتنافسية</a:t>
              </a:r>
              <a:endParaRPr lang="en-US" sz="2000" b="1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3" name="Rounded Rectangle 37">
              <a:extLst>
                <a:ext uri="{FF2B5EF4-FFF2-40B4-BE49-F238E27FC236}">
                  <a16:creationId xmlns:a16="http://schemas.microsoft.com/office/drawing/2014/main" id="{191EEDEB-CDE1-49AF-9721-9E166E78680B}"/>
                </a:ext>
              </a:extLst>
            </p:cNvPr>
            <p:cNvSpPr/>
            <p:nvPr/>
          </p:nvSpPr>
          <p:spPr>
            <a:xfrm>
              <a:off x="345528" y="2934096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تنويع الأدوات الاستثمارية في أسواق المال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4" name="Rounded Rectangle 38">
              <a:extLst>
                <a:ext uri="{FF2B5EF4-FFF2-40B4-BE49-F238E27FC236}">
                  <a16:creationId xmlns:a16="http://schemas.microsoft.com/office/drawing/2014/main" id="{F059456A-2D48-4619-AA06-2C45EE6A68AB}"/>
                </a:ext>
              </a:extLst>
            </p:cNvPr>
            <p:cNvSpPr/>
            <p:nvPr/>
          </p:nvSpPr>
          <p:spPr>
            <a:xfrm>
              <a:off x="6298126" y="2933862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تطوير البنية التشريعية والتنظيمية لأسواق المال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5" name="Rounded Rectangle 39">
              <a:extLst>
                <a:ext uri="{FF2B5EF4-FFF2-40B4-BE49-F238E27FC236}">
                  <a16:creationId xmlns:a16="http://schemas.microsoft.com/office/drawing/2014/main" id="{805180DF-3793-4C49-841B-F07A83CA33B5}"/>
                </a:ext>
              </a:extLst>
            </p:cNvPr>
            <p:cNvSpPr/>
            <p:nvPr/>
          </p:nvSpPr>
          <p:spPr>
            <a:xfrm>
              <a:off x="3321827" y="2934096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تحفيز الإدراج والتمويل طويل الأجل وعمليات الاندماج والاستحواذ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F9EB080-16E4-4105-9BB2-6E5B6D73CFCE}"/>
                </a:ext>
              </a:extLst>
            </p:cNvPr>
            <p:cNvSpPr/>
            <p:nvPr/>
          </p:nvSpPr>
          <p:spPr>
            <a:xfrm>
              <a:off x="9274426" y="4530761"/>
              <a:ext cx="2547412" cy="768096"/>
            </a:xfrm>
            <a:prstGeom prst="rect">
              <a:avLst/>
            </a:prstGeom>
            <a:solidFill>
              <a:srgbClr val="F2F2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ar-KW" sz="2000" b="1">
                  <a:solidFill>
                    <a:srgbClr val="00B0F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محور استقرار أسواق المال</a:t>
              </a:r>
              <a:endParaRPr lang="en-US" sz="2000" b="1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7" name="Rounded Rectangle 32">
              <a:extLst>
                <a:ext uri="{FF2B5EF4-FFF2-40B4-BE49-F238E27FC236}">
                  <a16:creationId xmlns:a16="http://schemas.microsoft.com/office/drawing/2014/main" id="{58C44D1C-494E-49A4-BE90-5B34DCF902F3}"/>
                </a:ext>
              </a:extLst>
            </p:cNvPr>
            <p:cNvSpPr/>
            <p:nvPr/>
          </p:nvSpPr>
          <p:spPr>
            <a:xfrm>
              <a:off x="345528" y="4533567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تمكين كافة المستثمرين من تقييم المنافع والمخاطر المرتبطة بأنشطة</a:t>
              </a:r>
              <a:r>
                <a:rPr lang="en-US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</a:t>
              </a:r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الأوراق المالية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95" name="Rounded Rectangle 33">
              <a:extLst>
                <a:ext uri="{FF2B5EF4-FFF2-40B4-BE49-F238E27FC236}">
                  <a16:creationId xmlns:a16="http://schemas.microsoft.com/office/drawing/2014/main" id="{3ED724A3-1140-4A5E-838B-E08FEC25CF69}"/>
                </a:ext>
              </a:extLst>
            </p:cNvPr>
            <p:cNvSpPr/>
            <p:nvPr/>
          </p:nvSpPr>
          <p:spPr>
            <a:xfrm>
              <a:off x="6298126" y="4533333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الارتقاء بمستوى إدارة المخاطر لدى الأشخاص المرخص لهم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96" name="Rounded Rectangle 34">
              <a:extLst>
                <a:ext uri="{FF2B5EF4-FFF2-40B4-BE49-F238E27FC236}">
                  <a16:creationId xmlns:a16="http://schemas.microsoft.com/office/drawing/2014/main" id="{3AA1D139-27A5-4E49-9EAF-05816343191E}"/>
                </a:ext>
              </a:extLst>
            </p:cNvPr>
            <p:cNvSpPr/>
            <p:nvPr/>
          </p:nvSpPr>
          <p:spPr>
            <a:xfrm>
              <a:off x="3321827" y="4533567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تعزيز مستوى الشفافية بشأن المخاطر التي قد تتعرض لها أسواق المال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CCB40AAD-6260-40EE-A167-FD8CF199D3E6}"/>
                </a:ext>
              </a:extLst>
            </p:cNvPr>
            <p:cNvSpPr/>
            <p:nvPr/>
          </p:nvSpPr>
          <p:spPr>
            <a:xfrm>
              <a:off x="9267704" y="3736526"/>
              <a:ext cx="2554133" cy="768096"/>
            </a:xfrm>
            <a:prstGeom prst="rect">
              <a:avLst/>
            </a:prstGeom>
            <a:solidFill>
              <a:srgbClr val="F2F2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ar-KW" sz="2000" b="1">
                  <a:solidFill>
                    <a:srgbClr val="00B0F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محور حماية المستثمرين</a:t>
              </a:r>
              <a:endParaRPr lang="en-US" sz="2000" b="1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98" name="Rounded Rectangle 27">
              <a:extLst>
                <a:ext uri="{FF2B5EF4-FFF2-40B4-BE49-F238E27FC236}">
                  <a16:creationId xmlns:a16="http://schemas.microsoft.com/office/drawing/2014/main" id="{CFA7EC6B-9EED-464F-B2EA-4BCD6299EB65}"/>
                </a:ext>
              </a:extLst>
            </p:cNvPr>
            <p:cNvSpPr/>
            <p:nvPr/>
          </p:nvSpPr>
          <p:spPr>
            <a:xfrm>
              <a:off x="345529" y="3734270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الارتقاء بمستوى الإفصاح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99" name="Rounded Rectangle 28">
              <a:extLst>
                <a:ext uri="{FF2B5EF4-FFF2-40B4-BE49-F238E27FC236}">
                  <a16:creationId xmlns:a16="http://schemas.microsoft.com/office/drawing/2014/main" id="{A65FE993-BB11-4624-B7B2-F386F0DDF083}"/>
                </a:ext>
              </a:extLst>
            </p:cNvPr>
            <p:cNvSpPr/>
            <p:nvPr/>
          </p:nvSpPr>
          <p:spPr>
            <a:xfrm>
              <a:off x="6298127" y="3734036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تعزيز ثقة المستثمرين بأسواق المال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00" name="Rounded Rectangle 29">
              <a:extLst>
                <a:ext uri="{FF2B5EF4-FFF2-40B4-BE49-F238E27FC236}">
                  <a16:creationId xmlns:a16="http://schemas.microsoft.com/office/drawing/2014/main" id="{73C436A6-5AC2-41A3-B86D-C20E65099693}"/>
                </a:ext>
              </a:extLst>
            </p:cNvPr>
            <p:cNvSpPr/>
            <p:nvPr/>
          </p:nvSpPr>
          <p:spPr>
            <a:xfrm>
              <a:off x="3321828" y="3734270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ترسيخ مبادئ الحوكمة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90D0EC53-AFEF-440F-AECE-32EE70690887}"/>
                </a:ext>
              </a:extLst>
            </p:cNvPr>
            <p:cNvSpPr/>
            <p:nvPr/>
          </p:nvSpPr>
          <p:spPr>
            <a:xfrm>
              <a:off x="9274426" y="5337115"/>
              <a:ext cx="2547412" cy="768096"/>
            </a:xfrm>
            <a:prstGeom prst="rect">
              <a:avLst/>
            </a:prstGeom>
            <a:solidFill>
              <a:srgbClr val="F2F2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r>
                <a:rPr lang="ar-KW" sz="2000" b="1">
                  <a:solidFill>
                    <a:srgbClr val="00B0F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محور التنمية المستدامة</a:t>
              </a:r>
              <a:endParaRPr lang="en-US" sz="2000" b="1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02" name="Rounded Rectangle 22">
              <a:extLst>
                <a:ext uri="{FF2B5EF4-FFF2-40B4-BE49-F238E27FC236}">
                  <a16:creationId xmlns:a16="http://schemas.microsoft.com/office/drawing/2014/main" id="{EAAD90C6-D7A8-4B14-B5AF-61169CB42D71}"/>
                </a:ext>
              </a:extLst>
            </p:cNvPr>
            <p:cNvSpPr/>
            <p:nvPr/>
          </p:nvSpPr>
          <p:spPr>
            <a:xfrm>
              <a:off x="345528" y="5332994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تطوير البناء المؤسسي وتنمية الموارد البشرية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03" name="Rounded Rectangle 23">
              <a:extLst>
                <a:ext uri="{FF2B5EF4-FFF2-40B4-BE49-F238E27FC236}">
                  <a16:creationId xmlns:a16="http://schemas.microsoft.com/office/drawing/2014/main" id="{D683885C-C79B-4C43-9BC8-FA71F67CD0E0}"/>
                </a:ext>
              </a:extLst>
            </p:cNvPr>
            <p:cNvSpPr/>
            <p:nvPr/>
          </p:nvSpPr>
          <p:spPr>
            <a:xfrm>
              <a:off x="6298126" y="5332760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النهوض بمستوى الثقافة المالية والاستثمارية المتعلقة بأسواق المال لدى كافة فئات المجتمع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04" name="Rounded Rectangle 24">
              <a:extLst>
                <a:ext uri="{FF2B5EF4-FFF2-40B4-BE49-F238E27FC236}">
                  <a16:creationId xmlns:a16="http://schemas.microsoft.com/office/drawing/2014/main" id="{4358BDC3-3536-41B6-8AC9-9E9357046F8C}"/>
                </a:ext>
              </a:extLst>
            </p:cNvPr>
            <p:cNvSpPr/>
            <p:nvPr/>
          </p:nvSpPr>
          <p:spPr>
            <a:xfrm>
              <a:off x="3321827" y="5332994"/>
              <a:ext cx="2935224" cy="76809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ar-KW" sz="1600" b="1">
                  <a:solidFill>
                    <a:schemeClr val="accent1">
                      <a:lumMod val="50000"/>
                    </a:scheme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تعزيز التعاون المحلي والإقليمي والدولي واكتساب الخبرات وتبادل المعلومات</a:t>
              </a:r>
              <a:endParaRPr lang="en-US" sz="1600" b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E56F28F-2C9D-429B-A654-73BD5FA9B23E}"/>
                </a:ext>
              </a:extLst>
            </p:cNvPr>
            <p:cNvSpPr/>
            <p:nvPr/>
          </p:nvSpPr>
          <p:spPr>
            <a:xfrm>
              <a:off x="9270147" y="2563420"/>
              <a:ext cx="2547411" cy="337892"/>
            </a:xfrm>
            <a:prstGeom prst="rect">
              <a:avLst/>
            </a:prstGeom>
            <a:solidFill>
              <a:srgbClr val="09244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lvl="0" algn="ctr">
                <a:defRPr/>
              </a:pPr>
              <a:r>
                <a:rPr lang="ar-KW" sz="2400" b="1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المحاور</a:t>
              </a:r>
              <a:endParaRPr lang="en-US" sz="24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34BDDAF4-177C-452D-ACCD-C48975D94FB7}"/>
                </a:ext>
              </a:extLst>
            </p:cNvPr>
            <p:cNvSpPr/>
            <p:nvPr/>
          </p:nvSpPr>
          <p:spPr>
            <a:xfrm>
              <a:off x="344182" y="2563420"/>
              <a:ext cx="8889168" cy="337892"/>
            </a:xfrm>
            <a:prstGeom prst="rect">
              <a:avLst/>
            </a:prstGeom>
            <a:solidFill>
              <a:srgbClr val="09244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lvl="0" algn="ctr">
                <a:defRPr/>
              </a:pPr>
              <a:r>
                <a:rPr lang="ar-KW" sz="2400" b="1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الأهداف</a:t>
              </a:r>
              <a:endParaRPr lang="en-US" sz="24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52BF1946-2DC1-4F7F-8033-7BD8FFD32B31}"/>
              </a:ext>
            </a:extLst>
          </p:cNvPr>
          <p:cNvSpPr/>
          <p:nvPr/>
        </p:nvSpPr>
        <p:spPr>
          <a:xfrm>
            <a:off x="8393722" y="1190510"/>
            <a:ext cx="3423835" cy="1295138"/>
          </a:xfrm>
          <a:prstGeom prst="rect">
            <a:avLst/>
          </a:prstGeom>
          <a:noFill/>
          <a:ln w="63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Google Shape;226;p18">
            <a:extLst>
              <a:ext uri="{FF2B5EF4-FFF2-40B4-BE49-F238E27FC236}">
                <a16:creationId xmlns:a16="http://schemas.microsoft.com/office/drawing/2014/main" id="{E0017B2A-7901-409A-99AD-5FFE02A84323}"/>
              </a:ext>
            </a:extLst>
          </p:cNvPr>
          <p:cNvSpPr/>
          <p:nvPr/>
        </p:nvSpPr>
        <p:spPr>
          <a:xfrm>
            <a:off x="8393723" y="1205103"/>
            <a:ext cx="3415159" cy="1301238"/>
          </a:xfrm>
          <a:prstGeom prst="rect">
            <a:avLst/>
          </a:prstGeom>
          <a:solidFill>
            <a:srgbClr val="F2F2F2">
              <a:alpha val="5176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r" rtl="1"/>
            <a:r>
              <a:rPr lang="ar-KW" sz="1800" b="1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الرؤية</a:t>
            </a:r>
            <a:endParaRPr lang="en-US" sz="1800" b="1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KW" sz="900" b="1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KW" sz="18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</a:t>
            </a:r>
            <a:r>
              <a:rPr lang="ar-SA" sz="18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الريادة في تطوير أسواق مال جاذبة وداعمة للاقتصاد الوطني</a:t>
            </a:r>
            <a:r>
              <a:rPr lang="ar-KW" sz="18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."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2" name="Google Shape;250;p18">
            <a:extLst>
              <a:ext uri="{FF2B5EF4-FFF2-40B4-BE49-F238E27FC236}">
                <a16:creationId xmlns:a16="http://schemas.microsoft.com/office/drawing/2014/main" id="{B0B0E9B9-4426-4A04-B343-D56E484D28DC}"/>
              </a:ext>
            </a:extLst>
          </p:cNvPr>
          <p:cNvSpPr/>
          <p:nvPr/>
        </p:nvSpPr>
        <p:spPr>
          <a:xfrm>
            <a:off x="8395266" y="2415878"/>
            <a:ext cx="3422292" cy="69770"/>
          </a:xfrm>
          <a:prstGeom prst="rect">
            <a:avLst/>
          </a:prstGeom>
          <a:solidFill>
            <a:srgbClr val="58AED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226;p18">
            <a:extLst>
              <a:ext uri="{FF2B5EF4-FFF2-40B4-BE49-F238E27FC236}">
                <a16:creationId xmlns:a16="http://schemas.microsoft.com/office/drawing/2014/main" id="{91FFB9B4-4FE2-42C5-B813-8BC3BD118FDA}"/>
              </a:ext>
            </a:extLst>
          </p:cNvPr>
          <p:cNvSpPr/>
          <p:nvPr/>
        </p:nvSpPr>
        <p:spPr>
          <a:xfrm>
            <a:off x="334962" y="1205103"/>
            <a:ext cx="7870887" cy="1300663"/>
          </a:xfrm>
          <a:prstGeom prst="rect">
            <a:avLst/>
          </a:prstGeom>
          <a:solidFill>
            <a:srgbClr val="F2F2F2">
              <a:alpha val="5176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defRPr/>
            </a:pPr>
            <a:r>
              <a:rPr lang="ar-KW" sz="1800" b="1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الرسالة</a:t>
            </a:r>
            <a:endParaRPr lang="en-US" sz="1800" b="1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r">
              <a:defRPr/>
            </a:pPr>
            <a:endParaRPr lang="ar-KW" sz="900" b="1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>
              <a:defRPr/>
            </a:pPr>
            <a:r>
              <a:rPr lang="ar-SA" sz="18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 تعزيز النظام الإشرافي والرقابي ليكون داعماً لأسواق مال جاذبة وتنافسية في دولة الكويت، قائمة على مبدأ العدالة والشفافية والنزاهة وتواكب أفضل الممارسات الدولية."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4" name="Google Shape;250;p18">
            <a:extLst>
              <a:ext uri="{FF2B5EF4-FFF2-40B4-BE49-F238E27FC236}">
                <a16:creationId xmlns:a16="http://schemas.microsoft.com/office/drawing/2014/main" id="{6EA212DF-4158-4447-9B6E-FF1B955B5E11}"/>
              </a:ext>
            </a:extLst>
          </p:cNvPr>
          <p:cNvSpPr/>
          <p:nvPr/>
        </p:nvSpPr>
        <p:spPr>
          <a:xfrm>
            <a:off x="326885" y="2415878"/>
            <a:ext cx="7887327" cy="697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5324C44-F194-4601-A138-686AFA989CC1}"/>
              </a:ext>
            </a:extLst>
          </p:cNvPr>
          <p:cNvSpPr/>
          <p:nvPr/>
        </p:nvSpPr>
        <p:spPr>
          <a:xfrm>
            <a:off x="344182" y="1190510"/>
            <a:ext cx="7861667" cy="1295138"/>
          </a:xfrm>
          <a:prstGeom prst="rect">
            <a:avLst/>
          </a:prstGeom>
          <a:noFill/>
          <a:ln w="63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5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668">
        <p:fade/>
      </p:transition>
    </mc:Choice>
    <mc:Fallback xmlns="">
      <p:transition spd="med" advTm="1566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ar-KW" sz="2400"/>
              <a:t>ملخص الخطة الاستراتيجية: </a:t>
            </a:r>
            <a:r>
              <a:rPr lang="ar-KW" sz="2400">
                <a:solidFill>
                  <a:schemeClr val="accent5">
                    <a:lumMod val="25000"/>
                  </a:schemeClr>
                </a:solidFill>
              </a:rPr>
              <a:t>ملخص المبادرات الاستراتيجية لكل هدف</a:t>
            </a:r>
            <a:endParaRPr sz="2400">
              <a:solidFill>
                <a:schemeClr val="accent5">
                  <a:lumMod val="25000"/>
                </a:schemeClr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2A3AAF-FF2C-44B5-B386-443F7879F2BE}"/>
              </a:ext>
            </a:extLst>
          </p:cNvPr>
          <p:cNvGrpSpPr/>
          <p:nvPr/>
        </p:nvGrpSpPr>
        <p:grpSpPr>
          <a:xfrm>
            <a:off x="334963" y="316453"/>
            <a:ext cx="11488862" cy="190327"/>
            <a:chOff x="334963" y="316453"/>
            <a:chExt cx="11488862" cy="19032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33F6FBF-DDBA-4DD1-A8A9-FE3E7C396411}"/>
                </a:ext>
              </a:extLst>
            </p:cNvPr>
            <p:cNvGrpSpPr/>
            <p:nvPr/>
          </p:nvGrpSpPr>
          <p:grpSpPr>
            <a:xfrm>
              <a:off x="10026376" y="318843"/>
              <a:ext cx="1797449" cy="91440"/>
              <a:chOff x="10026376" y="318843"/>
              <a:chExt cx="1797449" cy="91440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A7C2238-F5D0-48D3-9159-F85D3F618787}"/>
                  </a:ext>
                </a:extLst>
              </p:cNvPr>
              <p:cNvGrpSpPr/>
              <p:nvPr/>
            </p:nvGrpSpPr>
            <p:grpSpPr>
              <a:xfrm>
                <a:off x="10026376" y="318843"/>
                <a:ext cx="1797449" cy="91440"/>
                <a:chOff x="10026376" y="318843"/>
                <a:chExt cx="1797449" cy="91440"/>
              </a:xfrm>
            </p:grpSpPr>
            <p:sp>
              <p:nvSpPr>
                <p:cNvPr id="11" name="Google Shape;248;p18">
                  <a:extLst>
                    <a:ext uri="{FF2B5EF4-FFF2-40B4-BE49-F238E27FC236}">
                      <a16:creationId xmlns:a16="http://schemas.microsoft.com/office/drawing/2014/main" id="{1DAD74EB-E1A2-4EF9-84C4-5F21086E130C}"/>
                    </a:ext>
                  </a:extLst>
                </p:cNvPr>
                <p:cNvSpPr/>
                <p:nvPr/>
              </p:nvSpPr>
              <p:spPr>
                <a:xfrm>
                  <a:off x="11000865" y="318843"/>
                  <a:ext cx="822960" cy="9144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" name="Google Shape;247;p18">
                  <a:extLst>
                    <a:ext uri="{FF2B5EF4-FFF2-40B4-BE49-F238E27FC236}">
                      <a16:creationId xmlns:a16="http://schemas.microsoft.com/office/drawing/2014/main" id="{AEF46D29-9E74-4A68-8706-90CDBF95D3CF}"/>
                    </a:ext>
                  </a:extLst>
                </p:cNvPr>
                <p:cNvSpPr/>
                <p:nvPr/>
              </p:nvSpPr>
              <p:spPr>
                <a:xfrm>
                  <a:off x="10026376" y="318843"/>
                  <a:ext cx="822960" cy="91440"/>
                </a:xfrm>
                <a:prstGeom prst="rect">
                  <a:avLst/>
                </a:prstGeom>
                <a:solidFill>
                  <a:schemeClr val="tx2">
                    <a:lumMod val="90000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" name="Google Shape;247;p18">
                <a:extLst>
                  <a:ext uri="{FF2B5EF4-FFF2-40B4-BE49-F238E27FC236}">
                    <a16:creationId xmlns:a16="http://schemas.microsoft.com/office/drawing/2014/main" id="{89C586B0-6D64-4181-994E-592AB36910DE}"/>
                  </a:ext>
                </a:extLst>
              </p:cNvPr>
              <p:cNvSpPr/>
              <p:nvPr/>
            </p:nvSpPr>
            <p:spPr>
              <a:xfrm>
                <a:off x="10444836" y="318843"/>
                <a:ext cx="274320" cy="9144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" name="Google Shape;247;p18">
                <a:extLst>
                  <a:ext uri="{FF2B5EF4-FFF2-40B4-BE49-F238E27FC236}">
                    <a16:creationId xmlns:a16="http://schemas.microsoft.com/office/drawing/2014/main" id="{9E107227-4DFC-4833-9E21-4DCDC2154F85}"/>
                  </a:ext>
                </a:extLst>
              </p:cNvPr>
              <p:cNvSpPr/>
              <p:nvPr/>
            </p:nvSpPr>
            <p:spPr>
              <a:xfrm>
                <a:off x="10725209" y="318843"/>
                <a:ext cx="274320" cy="9144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" name="Google Shape;247;p18">
              <a:extLst>
                <a:ext uri="{FF2B5EF4-FFF2-40B4-BE49-F238E27FC236}">
                  <a16:creationId xmlns:a16="http://schemas.microsoft.com/office/drawing/2014/main" id="{249E2C5A-1348-4063-96E6-39416DD09B18}"/>
                </a:ext>
              </a:extLst>
            </p:cNvPr>
            <p:cNvSpPr/>
            <p:nvPr/>
          </p:nvSpPr>
          <p:spPr>
            <a:xfrm>
              <a:off x="334963" y="316453"/>
              <a:ext cx="1608137" cy="190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D53700-0C5E-4656-B5BF-69ED76CFCF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sp>
        <p:nvSpPr>
          <p:cNvPr id="66" name="Rounded Rectangle 37">
            <a:extLst>
              <a:ext uri="{FF2B5EF4-FFF2-40B4-BE49-F238E27FC236}">
                <a16:creationId xmlns:a16="http://schemas.microsoft.com/office/drawing/2014/main" id="{9E764E51-E727-40B4-A1BE-30244712393F}"/>
              </a:ext>
            </a:extLst>
          </p:cNvPr>
          <p:cNvSpPr/>
          <p:nvPr/>
        </p:nvSpPr>
        <p:spPr>
          <a:xfrm>
            <a:off x="135874" y="939737"/>
            <a:ext cx="3817994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24000"/>
            </a:srgb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rtl="1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تنويع الأدوات الاستثمارية في أسواق المال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7" name="Rounded Rectangle 38">
            <a:extLst>
              <a:ext uri="{FF2B5EF4-FFF2-40B4-BE49-F238E27FC236}">
                <a16:creationId xmlns:a16="http://schemas.microsoft.com/office/drawing/2014/main" id="{C43EEEB8-DAAC-4A9C-B5E7-9091753435FF}"/>
              </a:ext>
            </a:extLst>
          </p:cNvPr>
          <p:cNvSpPr/>
          <p:nvPr/>
        </p:nvSpPr>
        <p:spPr>
          <a:xfrm>
            <a:off x="7892606" y="937838"/>
            <a:ext cx="3249737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24000"/>
            </a:srgb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البنية التشريعية والتنظيمية لأسواق المال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5" name="Rounded Rectangle 39">
            <a:extLst>
              <a:ext uri="{FF2B5EF4-FFF2-40B4-BE49-F238E27FC236}">
                <a16:creationId xmlns:a16="http://schemas.microsoft.com/office/drawing/2014/main" id="{73061306-B55C-49E8-9CE4-ADF97C0D1F3F}"/>
              </a:ext>
            </a:extLst>
          </p:cNvPr>
          <p:cNvSpPr/>
          <p:nvPr/>
        </p:nvSpPr>
        <p:spPr>
          <a:xfrm>
            <a:off x="4015047" y="939737"/>
            <a:ext cx="3817994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24000"/>
            </a:srgb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rtl="1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تحفيز الإدراج والتمويل طويل الأجل وعمليات الاندماج والاستحواذ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6" name="Rounded Rectangle 32">
            <a:extLst>
              <a:ext uri="{FF2B5EF4-FFF2-40B4-BE49-F238E27FC236}">
                <a16:creationId xmlns:a16="http://schemas.microsoft.com/office/drawing/2014/main" id="{B485DA97-7124-4B7B-A2F8-F11AB168463E}"/>
              </a:ext>
            </a:extLst>
          </p:cNvPr>
          <p:cNvSpPr/>
          <p:nvPr/>
        </p:nvSpPr>
        <p:spPr>
          <a:xfrm>
            <a:off x="135874" y="3652978"/>
            <a:ext cx="3817994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46000"/>
            </a:srgb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rtl="1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تمكين كافة المستثمرين من تقييم المنافع والمخاطر المرتبطة بأنشطة</a:t>
            </a:r>
            <a:r>
              <a:rPr lang="en-US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الأوراق المالية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7" name="Rounded Rectangle 33">
            <a:extLst>
              <a:ext uri="{FF2B5EF4-FFF2-40B4-BE49-F238E27FC236}">
                <a16:creationId xmlns:a16="http://schemas.microsoft.com/office/drawing/2014/main" id="{79BEDB78-92D8-4CD4-9C1A-ECD769331AAF}"/>
              </a:ext>
            </a:extLst>
          </p:cNvPr>
          <p:cNvSpPr/>
          <p:nvPr/>
        </p:nvSpPr>
        <p:spPr>
          <a:xfrm>
            <a:off x="7891506" y="3652978"/>
            <a:ext cx="3249737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46000"/>
            </a:srgb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الارتقاء بمستوى إدارة المخاطر لدى الأشخاص المرخص لهم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8" name="Rounded Rectangle 34">
            <a:extLst>
              <a:ext uri="{FF2B5EF4-FFF2-40B4-BE49-F238E27FC236}">
                <a16:creationId xmlns:a16="http://schemas.microsoft.com/office/drawing/2014/main" id="{C24B57E4-595F-462E-A7F7-B19255C131B3}"/>
              </a:ext>
            </a:extLst>
          </p:cNvPr>
          <p:cNvSpPr/>
          <p:nvPr/>
        </p:nvSpPr>
        <p:spPr>
          <a:xfrm>
            <a:off x="4015047" y="3652978"/>
            <a:ext cx="3817994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46000"/>
            </a:srgb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تعزيز مستوى الشفافية بشأن المخاطر التي قد تتعرض لها أسواق المال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9" name="Rounded Rectangle 27">
            <a:extLst>
              <a:ext uri="{FF2B5EF4-FFF2-40B4-BE49-F238E27FC236}">
                <a16:creationId xmlns:a16="http://schemas.microsoft.com/office/drawing/2014/main" id="{A5BF31A1-1141-4205-AC1F-AB9CED65ADD4}"/>
              </a:ext>
            </a:extLst>
          </p:cNvPr>
          <p:cNvSpPr/>
          <p:nvPr/>
        </p:nvSpPr>
        <p:spPr>
          <a:xfrm>
            <a:off x="135874" y="2296358"/>
            <a:ext cx="3817994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34000"/>
            </a:srgb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الارتقاء بمستوى الإفصاح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0" name="Rounded Rectangle 28">
            <a:extLst>
              <a:ext uri="{FF2B5EF4-FFF2-40B4-BE49-F238E27FC236}">
                <a16:creationId xmlns:a16="http://schemas.microsoft.com/office/drawing/2014/main" id="{5633AFF9-C62C-4717-8724-F0E021F03F41}"/>
              </a:ext>
            </a:extLst>
          </p:cNvPr>
          <p:cNvSpPr/>
          <p:nvPr/>
        </p:nvSpPr>
        <p:spPr>
          <a:xfrm>
            <a:off x="7891506" y="2296358"/>
            <a:ext cx="3249737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34000"/>
            </a:srgb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تعزيز ثقة المستثمرين بأسواق المال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1" name="Rounded Rectangle 29">
            <a:extLst>
              <a:ext uri="{FF2B5EF4-FFF2-40B4-BE49-F238E27FC236}">
                <a16:creationId xmlns:a16="http://schemas.microsoft.com/office/drawing/2014/main" id="{FE974AD0-D350-463B-8B13-B397E931CAB4}"/>
              </a:ext>
            </a:extLst>
          </p:cNvPr>
          <p:cNvSpPr/>
          <p:nvPr/>
        </p:nvSpPr>
        <p:spPr>
          <a:xfrm>
            <a:off x="4015047" y="2296358"/>
            <a:ext cx="3817994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34000"/>
            </a:srgb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ترسيخ مبادئ الحوكمة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383E40E-AFCC-40B1-B4BE-E859E8863249}"/>
              </a:ext>
            </a:extLst>
          </p:cNvPr>
          <p:cNvSpPr/>
          <p:nvPr/>
        </p:nvSpPr>
        <p:spPr>
          <a:xfrm>
            <a:off x="135874" y="1389377"/>
            <a:ext cx="3817994" cy="899883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تنظيم سوق المشتقات المالية 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تنظيم أنظمة الاستثمار الجماعي المتخصصة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أدوات استثمارية جديدة 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الصناعة المالية الإسلامية</a:t>
            </a:r>
            <a:endParaRPr lang="en-US" b="1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E12A109-8DEC-4A13-AFBC-BCEF6A0C174C}"/>
              </a:ext>
            </a:extLst>
          </p:cNvPr>
          <p:cNvSpPr/>
          <p:nvPr/>
        </p:nvSpPr>
        <p:spPr>
          <a:xfrm>
            <a:off x="4015047" y="1389377"/>
            <a:ext cx="3817994" cy="899883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التعاون لدعم برامج الخصخصة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تحفيز الإدراج في السوق والادراج لمشترك 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سوق السندات والصكوك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تحسين إجراءات الاندماج والاستحواذ </a:t>
            </a:r>
            <a:endParaRPr lang="en-US" b="1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7D4D7985-6A3C-45C7-9391-5F49F6B0C3CD}"/>
              </a:ext>
            </a:extLst>
          </p:cNvPr>
          <p:cNvSpPr/>
          <p:nvPr/>
        </p:nvSpPr>
        <p:spPr>
          <a:xfrm>
            <a:off x="7891506" y="1389377"/>
            <a:ext cx="3249737" cy="899883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البنية التشريعية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خصخصة البورصة 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البنية التحتية لأسواق المال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أنظمة التداول خارج المنصة (</a:t>
            </a:r>
            <a:r>
              <a:rPr lang="en-US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OTC</a:t>
            </a:r>
            <a:r>
              <a:rPr lang="ar-KW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endParaRPr lang="en-US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1D70D7D-C7A3-464B-B4B5-A6AB012D621F}"/>
              </a:ext>
            </a:extLst>
          </p:cNvPr>
          <p:cNvSpPr/>
          <p:nvPr/>
        </p:nvSpPr>
        <p:spPr>
          <a:xfrm>
            <a:off x="135874" y="2745997"/>
            <a:ext cx="3817994" cy="89988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رفع كفاءة عمليات الإفصاح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قواعد تعاملات الأشخاص المطلعين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تعزيز مبادئ الإفصاح عن الملكيات المباشرة وغير المباشرة لكبار المساهمين</a:t>
            </a:r>
            <a:endParaRPr lang="en-US" b="1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6AD2534-0012-4E3F-8B6B-EE3860A932CD}"/>
              </a:ext>
            </a:extLst>
          </p:cNvPr>
          <p:cNvSpPr/>
          <p:nvPr/>
        </p:nvSpPr>
        <p:spPr>
          <a:xfrm>
            <a:off x="4015047" y="2745997"/>
            <a:ext cx="3817994" cy="89988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تعزيز مبادئ الحوكمة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sz="1200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قواعد اختيار ذوي الخبرة في الشركات المدرجة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تفعيل مبدأ الرقابة اللاحقة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تعزيز الوعي لدى كبار المساهمين  بالحوكمة</a:t>
            </a:r>
            <a:endParaRPr lang="en-US" b="1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1DA4EC4-7279-478A-B6C3-E5844D7BBEDD}"/>
              </a:ext>
            </a:extLst>
          </p:cNvPr>
          <p:cNvSpPr/>
          <p:nvPr/>
        </p:nvSpPr>
        <p:spPr>
          <a:xfrm>
            <a:off x="7891506" y="2745997"/>
            <a:ext cx="3249737" cy="89988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الارتقاء بالرقابة على التداولات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آليات رصد المخالفات وتلقي الشكاوى والتظلمات والبلاغات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الضوابط لحماية حقوق الأقلية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448EA4B-9CD2-47A1-8B98-770A1B1A9AFA}"/>
              </a:ext>
            </a:extLst>
          </p:cNvPr>
          <p:cNvSpPr/>
          <p:nvPr/>
        </p:nvSpPr>
        <p:spPr>
          <a:xfrm>
            <a:off x="135874" y="4102618"/>
            <a:ext cx="3817994" cy="899883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توفير  البيانات اللازمة لدعم عملية اتخاذ قرار الاستثمار في الشركات المدرجة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توجيه الأشخاص المرخص لهم بشأن إصدار الدراسات المتعلقة بالشركات المدرجة</a:t>
            </a:r>
            <a:endParaRPr lang="en-US" b="1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A6009645-7C2E-4BC4-91A3-5A8BD68E2453}"/>
              </a:ext>
            </a:extLst>
          </p:cNvPr>
          <p:cNvSpPr/>
          <p:nvPr/>
        </p:nvSpPr>
        <p:spPr>
          <a:xfrm>
            <a:off x="4015047" y="4102618"/>
            <a:ext cx="3817994" cy="899883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تقييم الوضع المالي لتعزيز الرقابة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نماذج دراسة أثر المخاطر النظامية 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مؤشرات أداء وتنافسية أسواق المال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قياس مخاطر الاستثمار </a:t>
            </a:r>
            <a:endParaRPr lang="en-US" b="1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68848434-D5CF-47BD-96D9-5F9098A0F0B5}"/>
              </a:ext>
            </a:extLst>
          </p:cNvPr>
          <p:cNvSpPr/>
          <p:nvPr/>
        </p:nvSpPr>
        <p:spPr>
          <a:xfrm>
            <a:off x="7891506" y="4102618"/>
            <a:ext cx="3249737" cy="899883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معايير كفاية رأس المال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إدارة المخاطر التشغيلية والرقابة الداخلية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منهجيات تقييم متانة الوضع المالي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ضمان الالتزام بتبني معايير المحاسبة الدولية</a:t>
            </a:r>
            <a:endParaRPr lang="en-US" b="1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12C56C1-DD3D-433B-883E-DBBB4BF01A58}"/>
              </a:ext>
            </a:extLst>
          </p:cNvPr>
          <p:cNvSpPr/>
          <p:nvPr/>
        </p:nvSpPr>
        <p:spPr>
          <a:xfrm>
            <a:off x="135874" y="5447386"/>
            <a:ext cx="3817994" cy="899883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بيئة العمل والإدارة  المثلى للموارد وتعزيز الحوكمة وإدارة المخاطر التشغيلية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البيئة التقنية الداخلية والخارجية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غرس الثقافة القانونية والاستراتيجية </a:t>
            </a:r>
            <a:endParaRPr lang="en-US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EA69677B-9509-4AED-B1CF-DFC2B2E63B1B}"/>
              </a:ext>
            </a:extLst>
          </p:cNvPr>
          <p:cNvSpPr/>
          <p:nvPr/>
        </p:nvSpPr>
        <p:spPr>
          <a:xfrm>
            <a:off x="4015047" y="5449201"/>
            <a:ext cx="3817994" cy="899883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تفعيل مذكرات التفاهم والاتفاقيات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المساهمة في أعمال اللجان العالمية 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المشاركة في المؤتمرات المتخصصة</a:t>
            </a:r>
            <a:endParaRPr lang="en-US" b="1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8E415FA-E105-4CB0-91BC-DED5CCE5C2FF}"/>
              </a:ext>
            </a:extLst>
          </p:cNvPr>
          <p:cNvSpPr/>
          <p:nvPr/>
        </p:nvSpPr>
        <p:spPr>
          <a:xfrm>
            <a:off x="7891506" y="5456104"/>
            <a:ext cx="3249737" cy="899883"/>
          </a:xfrm>
          <a:prstGeom prst="rect">
            <a:avLst/>
          </a:prstGeom>
          <a:solidFill>
            <a:srgbClr val="F2F2F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إنشاء معهد متخصص في مجال أسواق المال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توعية المتداولين بأنشطة الأوراق المالية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رفع الكفاءة للوظائف واجبة التسجيل</a:t>
            </a:r>
          </a:p>
          <a:p>
            <a:pPr marL="285721" indent="-285721" algn="r" rtl="1">
              <a:buFont typeface="Arial" panose="020B0604020202020204" pitchFamily="34" charset="0"/>
              <a:buChar char="•"/>
              <a:defRPr/>
            </a:pPr>
            <a:r>
              <a:rPr lang="ar-KW" b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تعزيز الثقافة المالية لدى النشء</a:t>
            </a:r>
            <a:endParaRPr lang="en-US" b="1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2" name="Rounded Rectangle 22">
            <a:extLst>
              <a:ext uri="{FF2B5EF4-FFF2-40B4-BE49-F238E27FC236}">
                <a16:creationId xmlns:a16="http://schemas.microsoft.com/office/drawing/2014/main" id="{17A47CD5-7963-41F5-8152-9318E6E5CB3F}"/>
              </a:ext>
            </a:extLst>
          </p:cNvPr>
          <p:cNvSpPr/>
          <p:nvPr/>
        </p:nvSpPr>
        <p:spPr>
          <a:xfrm>
            <a:off x="135874" y="5021634"/>
            <a:ext cx="3817994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54000"/>
            </a:srgbClr>
          </a:soli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البناء المؤسسي وتنمية الموارد البشرية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3" name="Rounded Rectangle 23">
            <a:extLst>
              <a:ext uri="{FF2B5EF4-FFF2-40B4-BE49-F238E27FC236}">
                <a16:creationId xmlns:a16="http://schemas.microsoft.com/office/drawing/2014/main" id="{C7AC8104-46F7-45D0-9594-2E3715737C0C}"/>
              </a:ext>
            </a:extLst>
          </p:cNvPr>
          <p:cNvSpPr/>
          <p:nvPr/>
        </p:nvSpPr>
        <p:spPr>
          <a:xfrm>
            <a:off x="7891506" y="5021634"/>
            <a:ext cx="3249737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54000"/>
            </a:srgbClr>
          </a:soli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rtl="1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النهوض بمستوى الثقافة المالية والاستثمارية المتعلقة بأسواق المال لدى كافة فئات المجتمع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4" name="Rounded Rectangle 24">
            <a:extLst>
              <a:ext uri="{FF2B5EF4-FFF2-40B4-BE49-F238E27FC236}">
                <a16:creationId xmlns:a16="http://schemas.microsoft.com/office/drawing/2014/main" id="{01C03976-D21F-4E6B-A7E0-AD6E09A9A9F9}"/>
              </a:ext>
            </a:extLst>
          </p:cNvPr>
          <p:cNvSpPr/>
          <p:nvPr/>
        </p:nvSpPr>
        <p:spPr>
          <a:xfrm>
            <a:off x="4015047" y="5021634"/>
            <a:ext cx="3817994" cy="434470"/>
          </a:xfrm>
          <a:prstGeom prst="roundRect">
            <a:avLst>
              <a:gd name="adj" fmla="val 0"/>
            </a:avLst>
          </a:prstGeom>
          <a:solidFill>
            <a:srgbClr val="09244C">
              <a:alpha val="54000"/>
            </a:srgbClr>
          </a:solidFill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ar-KW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تعزيز التعاون المحلي والإقليمي والدولي واكتساب الخبرات وتبادل المعلومات</a:t>
            </a:r>
            <a:endParaRPr lang="en-US" b="1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7" name="Rounded Rectangle 38">
            <a:extLst>
              <a:ext uri="{FF2B5EF4-FFF2-40B4-BE49-F238E27FC236}">
                <a16:creationId xmlns:a16="http://schemas.microsoft.com/office/drawing/2014/main" id="{41AAB60D-5398-4FC7-B104-82451CC9BDB0}"/>
              </a:ext>
            </a:extLst>
          </p:cNvPr>
          <p:cNvSpPr/>
          <p:nvPr/>
        </p:nvSpPr>
        <p:spPr>
          <a:xfrm>
            <a:off x="11201908" y="922594"/>
            <a:ext cx="707388" cy="1366665"/>
          </a:xfrm>
          <a:prstGeom prst="roundRect">
            <a:avLst>
              <a:gd name="adj" fmla="val 0"/>
            </a:avLst>
          </a:prstGeom>
          <a:solidFill>
            <a:srgbClr val="09244C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algn="ctr">
              <a:defRPr/>
            </a:pPr>
            <a:r>
              <a:rPr lang="ar-KW" b="1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محور الكفاءة والتنافسية</a:t>
            </a:r>
            <a:endParaRPr lang="en-US" b="1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8" name="Rounded Rectangle 38">
            <a:extLst>
              <a:ext uri="{FF2B5EF4-FFF2-40B4-BE49-F238E27FC236}">
                <a16:creationId xmlns:a16="http://schemas.microsoft.com/office/drawing/2014/main" id="{714C00A1-EF5C-48F5-9A74-4C092BE3D812}"/>
              </a:ext>
            </a:extLst>
          </p:cNvPr>
          <p:cNvSpPr/>
          <p:nvPr/>
        </p:nvSpPr>
        <p:spPr>
          <a:xfrm>
            <a:off x="11199708" y="2288547"/>
            <a:ext cx="707388" cy="1366665"/>
          </a:xfrm>
          <a:prstGeom prst="roundRect">
            <a:avLst>
              <a:gd name="adj" fmla="val 0"/>
            </a:avLst>
          </a:prstGeom>
          <a:solidFill>
            <a:srgbClr val="09244C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algn="ctr">
              <a:defRPr/>
            </a:pPr>
            <a:r>
              <a:rPr lang="ar-KW" b="1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محور حماية </a:t>
            </a:r>
          </a:p>
          <a:p>
            <a:pPr algn="ctr">
              <a:defRPr/>
            </a:pPr>
            <a:r>
              <a:rPr lang="ar-KW" b="1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المستثمرين</a:t>
            </a:r>
            <a:endParaRPr lang="en-US" b="1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9" name="Rounded Rectangle 38">
            <a:extLst>
              <a:ext uri="{FF2B5EF4-FFF2-40B4-BE49-F238E27FC236}">
                <a16:creationId xmlns:a16="http://schemas.microsoft.com/office/drawing/2014/main" id="{ADC5D0AE-0D5F-48A3-BC54-8002A3DC85F7}"/>
              </a:ext>
            </a:extLst>
          </p:cNvPr>
          <p:cNvSpPr/>
          <p:nvPr/>
        </p:nvSpPr>
        <p:spPr>
          <a:xfrm>
            <a:off x="11199708" y="3642319"/>
            <a:ext cx="707388" cy="1366665"/>
          </a:xfrm>
          <a:prstGeom prst="roundRect">
            <a:avLst>
              <a:gd name="adj" fmla="val 0"/>
            </a:avLst>
          </a:prstGeom>
          <a:solidFill>
            <a:srgbClr val="09244C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algn="ctr">
              <a:defRPr/>
            </a:pPr>
            <a:r>
              <a:rPr lang="ar-KW" b="1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محور استقرار</a:t>
            </a:r>
          </a:p>
          <a:p>
            <a:pPr algn="ctr">
              <a:defRPr/>
            </a:pPr>
            <a:r>
              <a:rPr lang="ar-KW" b="1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أسواق المال</a:t>
            </a:r>
            <a:endParaRPr lang="en-US" b="1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0" name="Rounded Rectangle 38">
            <a:extLst>
              <a:ext uri="{FF2B5EF4-FFF2-40B4-BE49-F238E27FC236}">
                <a16:creationId xmlns:a16="http://schemas.microsoft.com/office/drawing/2014/main" id="{C7AFD7C4-6F03-490B-8D90-4367A40CB245}"/>
              </a:ext>
            </a:extLst>
          </p:cNvPr>
          <p:cNvSpPr/>
          <p:nvPr/>
        </p:nvSpPr>
        <p:spPr>
          <a:xfrm>
            <a:off x="11199708" y="5009226"/>
            <a:ext cx="707388" cy="1366665"/>
          </a:xfrm>
          <a:prstGeom prst="roundRect">
            <a:avLst>
              <a:gd name="adj" fmla="val 0"/>
            </a:avLst>
          </a:prstGeom>
          <a:solidFill>
            <a:srgbClr val="09244C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algn="ctr">
              <a:defRPr/>
            </a:pPr>
            <a:r>
              <a:rPr lang="ar-KW" b="1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محور التنمية</a:t>
            </a:r>
          </a:p>
          <a:p>
            <a:pPr algn="ctr">
              <a:defRPr/>
            </a:pPr>
            <a:r>
              <a:rPr lang="ar-KW" b="1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المستدامة</a:t>
            </a:r>
            <a:endParaRPr lang="en-US" b="1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42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668">
        <p:fade/>
      </p:transition>
    </mc:Choice>
    <mc:Fallback xmlns="">
      <p:transition spd="med" advTm="15668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ar-KW" sz="2400"/>
              <a:t>ملخص حالة إنجاز الخطة الاستراتيجية الثانية للهيئة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426C725-DA63-49AD-B507-F63808E5324E}"/>
              </a:ext>
            </a:extLst>
          </p:cNvPr>
          <p:cNvGrpSpPr/>
          <p:nvPr/>
        </p:nvGrpSpPr>
        <p:grpSpPr>
          <a:xfrm>
            <a:off x="334963" y="300551"/>
            <a:ext cx="11488862" cy="190327"/>
            <a:chOff x="334963" y="300551"/>
            <a:chExt cx="11488862" cy="19032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4AB53E3-D927-4BC4-8F94-9B4955350B56}"/>
                </a:ext>
              </a:extLst>
            </p:cNvPr>
            <p:cNvGrpSpPr/>
            <p:nvPr/>
          </p:nvGrpSpPr>
          <p:grpSpPr>
            <a:xfrm>
              <a:off x="10026376" y="318843"/>
              <a:ext cx="1797449" cy="91440"/>
              <a:chOff x="10026376" y="318843"/>
              <a:chExt cx="1797449" cy="91440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E7FEC82D-9071-4A68-9FC5-0D1D23C39744}"/>
                  </a:ext>
                </a:extLst>
              </p:cNvPr>
              <p:cNvGrpSpPr/>
              <p:nvPr/>
            </p:nvGrpSpPr>
            <p:grpSpPr>
              <a:xfrm>
                <a:off x="10026376" y="318843"/>
                <a:ext cx="1797449" cy="91440"/>
                <a:chOff x="10026376" y="318843"/>
                <a:chExt cx="1797449" cy="91440"/>
              </a:xfrm>
            </p:grpSpPr>
            <p:sp>
              <p:nvSpPr>
                <p:cNvPr id="28" name="Google Shape;248;p18">
                  <a:extLst>
                    <a:ext uri="{FF2B5EF4-FFF2-40B4-BE49-F238E27FC236}">
                      <a16:creationId xmlns:a16="http://schemas.microsoft.com/office/drawing/2014/main" id="{ECA9B171-DD98-4545-A035-E5915F9AD016}"/>
                    </a:ext>
                  </a:extLst>
                </p:cNvPr>
                <p:cNvSpPr/>
                <p:nvPr/>
              </p:nvSpPr>
              <p:spPr>
                <a:xfrm>
                  <a:off x="11000865" y="318843"/>
                  <a:ext cx="822960" cy="9144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47;p18">
                  <a:extLst>
                    <a:ext uri="{FF2B5EF4-FFF2-40B4-BE49-F238E27FC236}">
                      <a16:creationId xmlns:a16="http://schemas.microsoft.com/office/drawing/2014/main" id="{00543CEA-4BCE-4708-B92C-BCE2EA93E18E}"/>
                    </a:ext>
                  </a:extLst>
                </p:cNvPr>
                <p:cNvSpPr/>
                <p:nvPr/>
              </p:nvSpPr>
              <p:spPr>
                <a:xfrm>
                  <a:off x="10026376" y="318843"/>
                  <a:ext cx="822960" cy="91440"/>
                </a:xfrm>
                <a:prstGeom prst="rect">
                  <a:avLst/>
                </a:prstGeom>
                <a:solidFill>
                  <a:schemeClr val="tx2">
                    <a:lumMod val="90000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6" name="Google Shape;247;p18">
                <a:extLst>
                  <a:ext uri="{FF2B5EF4-FFF2-40B4-BE49-F238E27FC236}">
                    <a16:creationId xmlns:a16="http://schemas.microsoft.com/office/drawing/2014/main" id="{496A9B8A-752C-4CC5-959A-B78E3E2E4CF0}"/>
                  </a:ext>
                </a:extLst>
              </p:cNvPr>
              <p:cNvSpPr/>
              <p:nvPr/>
            </p:nvSpPr>
            <p:spPr>
              <a:xfrm>
                <a:off x="10444836" y="318843"/>
                <a:ext cx="274320" cy="9144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47;p18">
                <a:extLst>
                  <a:ext uri="{FF2B5EF4-FFF2-40B4-BE49-F238E27FC236}">
                    <a16:creationId xmlns:a16="http://schemas.microsoft.com/office/drawing/2014/main" id="{D65BEA00-BA05-490A-946F-8006332EFA05}"/>
                  </a:ext>
                </a:extLst>
              </p:cNvPr>
              <p:cNvSpPr/>
              <p:nvPr/>
            </p:nvSpPr>
            <p:spPr>
              <a:xfrm>
                <a:off x="10725209" y="318843"/>
                <a:ext cx="274320" cy="9144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4" name="Google Shape;247;p18">
              <a:extLst>
                <a:ext uri="{FF2B5EF4-FFF2-40B4-BE49-F238E27FC236}">
                  <a16:creationId xmlns:a16="http://schemas.microsoft.com/office/drawing/2014/main" id="{495C814A-9F34-43AC-B22D-09F1CFFC5CCD}"/>
                </a:ext>
              </a:extLst>
            </p:cNvPr>
            <p:cNvSpPr/>
            <p:nvPr/>
          </p:nvSpPr>
          <p:spPr>
            <a:xfrm>
              <a:off x="334963" y="300551"/>
              <a:ext cx="1608137" cy="190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DEE606-0FDC-4AE2-9B2B-2BB017E586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dirty="0" smtClean="0"/>
              <a:t>5</a:t>
            </a:fld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F01F0FF-CED0-DB92-640B-4A7D7EF85D95}"/>
              </a:ext>
            </a:extLst>
          </p:cNvPr>
          <p:cNvSpPr/>
          <p:nvPr/>
        </p:nvSpPr>
        <p:spPr>
          <a:xfrm>
            <a:off x="6042211" y="1024826"/>
            <a:ext cx="5614059" cy="2985386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2" name="Google Shape;327;p22">
            <a:extLst>
              <a:ext uri="{FF2B5EF4-FFF2-40B4-BE49-F238E27FC236}">
                <a16:creationId xmlns:a16="http://schemas.microsoft.com/office/drawing/2014/main" id="{CB8349DE-2296-9AE3-C194-63A19572D869}"/>
              </a:ext>
            </a:extLst>
          </p:cNvPr>
          <p:cNvSpPr txBox="1"/>
          <p:nvPr/>
        </p:nvSpPr>
        <p:spPr>
          <a:xfrm>
            <a:off x="8081470" y="899062"/>
            <a:ext cx="1588537" cy="282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360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KW" sz="1600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نسبة الإنجاز الكلي</a:t>
            </a:r>
            <a:endParaRPr/>
          </a:p>
        </p:txBody>
      </p:sp>
      <p:sp>
        <p:nvSpPr>
          <p:cNvPr id="13" name="Google Shape;328;p22">
            <a:extLst>
              <a:ext uri="{FF2B5EF4-FFF2-40B4-BE49-F238E27FC236}">
                <a16:creationId xmlns:a16="http://schemas.microsoft.com/office/drawing/2014/main" id="{1AB302E0-35B9-8EBF-C89F-95C16DA20C00}"/>
              </a:ext>
            </a:extLst>
          </p:cNvPr>
          <p:cNvSpPr txBox="1"/>
          <p:nvPr/>
        </p:nvSpPr>
        <p:spPr>
          <a:xfrm>
            <a:off x="6400801" y="1344563"/>
            <a:ext cx="2756899" cy="11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6000" anchor="t" anchorCtr="0">
            <a:noAutofit/>
          </a:bodyPr>
          <a:lstStyle/>
          <a:p>
            <a:pPr lvl="0" algn="just" rtl="1"/>
            <a:r>
              <a:rPr lang="ar-KW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بلغت نسبة إنجاز الخطة الاستراتيجية بالكامل 91% </a:t>
            </a:r>
            <a:r>
              <a:rPr lang="ar-KW" dirty="0"/>
              <a:t>من أصل نسبة الإنجاز المخطط له والبالغة 97%</a:t>
            </a:r>
            <a:r>
              <a:rPr lang="ar-KW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وذلك باحتساب معدل نسب إنجاز جميع المشاريع والأعمال التطويرية بعد انقضاء نسبة 100% من عمر الخطة الاستراتيجية التي تبلغ مدتها خمس سنوات مالية تنتهي في 31/3/2023، وتقع نسبة الانحراف في الخطة ما بين الإنجاز الفعلي والمخطط والبالغة 6% ضمن الحدود المقبولة، مع الاخذ بعين الاعتبار استمرار الخطط الزمنية لعدد من المشاريع والأعمال التطويرية ضمن الخطة الاستراتيجية الثالثة للهيئة.</a:t>
            </a:r>
            <a:endParaRPr lang="ar-KW" dirty="0">
              <a:solidFill>
                <a:schemeClr val="tx1"/>
              </a:solidFill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D322063-0B35-8461-E7CA-927C163698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147150"/>
              </p:ext>
            </p:extLst>
          </p:nvPr>
        </p:nvGraphicFramePr>
        <p:xfrm>
          <a:off x="334963" y="4150131"/>
          <a:ext cx="11321307" cy="228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7F4F0088-864E-6039-6791-93C2B83A17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6688978"/>
              </p:ext>
            </p:extLst>
          </p:nvPr>
        </p:nvGraphicFramePr>
        <p:xfrm>
          <a:off x="8923188" y="1132738"/>
          <a:ext cx="2900637" cy="276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E6D800A-C75F-55A7-00B4-E0A09669A447}"/>
              </a:ext>
            </a:extLst>
          </p:cNvPr>
          <p:cNvSpPr/>
          <p:nvPr/>
        </p:nvSpPr>
        <p:spPr>
          <a:xfrm>
            <a:off x="260597" y="1024825"/>
            <a:ext cx="5614059" cy="2985386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745F02F2-A56A-3ECE-4410-5FF0C3A691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4491553"/>
              </p:ext>
            </p:extLst>
          </p:nvPr>
        </p:nvGraphicFramePr>
        <p:xfrm>
          <a:off x="552894" y="1007839"/>
          <a:ext cx="5029464" cy="2421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2C3B8148-3257-26AC-1AF9-192153685572}"/>
              </a:ext>
            </a:extLst>
          </p:cNvPr>
          <p:cNvSpPr txBox="1"/>
          <p:nvPr/>
        </p:nvSpPr>
        <p:spPr>
          <a:xfrm>
            <a:off x="192881" y="3370297"/>
            <a:ext cx="55438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KW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تم اكتمال عدد 8 مشاريع من أصل 19 مشروعا ، و150 عملا تطويريا من أصل 1</a:t>
            </a:r>
            <a:r>
              <a:rPr lang="ar-KW"/>
              <a:t>60، وبذلك تستمر الخطط الزمنية لباقي المشاريع والأعمال التطويرية إلى الخطة الاستراتيجية الثالثة للهيئة</a:t>
            </a:r>
          </a:p>
        </p:txBody>
      </p:sp>
      <p:sp>
        <p:nvSpPr>
          <p:cNvPr id="43" name="Google Shape;327;p22">
            <a:extLst>
              <a:ext uri="{FF2B5EF4-FFF2-40B4-BE49-F238E27FC236}">
                <a16:creationId xmlns:a16="http://schemas.microsoft.com/office/drawing/2014/main" id="{C1BA0E50-D50F-AD60-6510-EF9D11F4320D}"/>
              </a:ext>
            </a:extLst>
          </p:cNvPr>
          <p:cNvSpPr txBox="1"/>
          <p:nvPr/>
        </p:nvSpPr>
        <p:spPr>
          <a:xfrm>
            <a:off x="2047265" y="859610"/>
            <a:ext cx="2061678" cy="330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0" tIns="0" rIns="0" bIns="360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KW" sz="1600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المشاريع والأعمال التطويرية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73068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0CADCFFE-C090-4913-89D7-797B44948F8C}"/>
              </a:ext>
            </a:extLst>
          </p:cNvPr>
          <p:cNvGrpSpPr/>
          <p:nvPr/>
        </p:nvGrpSpPr>
        <p:grpSpPr>
          <a:xfrm>
            <a:off x="334963" y="300551"/>
            <a:ext cx="11488862" cy="190327"/>
            <a:chOff x="334963" y="300551"/>
            <a:chExt cx="11488862" cy="190327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9E5CAD2-B803-4533-AE99-73188043510F}"/>
                </a:ext>
              </a:extLst>
            </p:cNvPr>
            <p:cNvGrpSpPr/>
            <p:nvPr/>
          </p:nvGrpSpPr>
          <p:grpSpPr>
            <a:xfrm>
              <a:off x="10026376" y="318843"/>
              <a:ext cx="1797449" cy="91440"/>
              <a:chOff x="10026376" y="318843"/>
              <a:chExt cx="1797449" cy="91440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7891DAAD-D682-42CA-9D06-FE056745C7D1}"/>
                  </a:ext>
                </a:extLst>
              </p:cNvPr>
              <p:cNvGrpSpPr/>
              <p:nvPr/>
            </p:nvGrpSpPr>
            <p:grpSpPr>
              <a:xfrm>
                <a:off x="10026376" y="318843"/>
                <a:ext cx="1797449" cy="91440"/>
                <a:chOff x="10026376" y="318843"/>
                <a:chExt cx="1797449" cy="91440"/>
              </a:xfrm>
            </p:grpSpPr>
            <p:sp>
              <p:nvSpPr>
                <p:cNvPr id="51" name="Google Shape;248;p18">
                  <a:extLst>
                    <a:ext uri="{FF2B5EF4-FFF2-40B4-BE49-F238E27FC236}">
                      <a16:creationId xmlns:a16="http://schemas.microsoft.com/office/drawing/2014/main" id="{D476DD3D-0E9A-4DEE-B059-BD06C6322E36}"/>
                    </a:ext>
                  </a:extLst>
                </p:cNvPr>
                <p:cNvSpPr/>
                <p:nvPr/>
              </p:nvSpPr>
              <p:spPr>
                <a:xfrm>
                  <a:off x="11000865" y="318843"/>
                  <a:ext cx="822960" cy="9144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" name="Google Shape;247;p18">
                  <a:extLst>
                    <a:ext uri="{FF2B5EF4-FFF2-40B4-BE49-F238E27FC236}">
                      <a16:creationId xmlns:a16="http://schemas.microsoft.com/office/drawing/2014/main" id="{9E0E6A94-8D9C-45CB-A163-7253BDB74DF4}"/>
                    </a:ext>
                  </a:extLst>
                </p:cNvPr>
                <p:cNvSpPr/>
                <p:nvPr/>
              </p:nvSpPr>
              <p:spPr>
                <a:xfrm>
                  <a:off x="10026376" y="318843"/>
                  <a:ext cx="822960" cy="91440"/>
                </a:xfrm>
                <a:prstGeom prst="rect">
                  <a:avLst/>
                </a:prstGeom>
                <a:solidFill>
                  <a:schemeClr val="tx2">
                    <a:lumMod val="90000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9" name="Google Shape;247;p18">
                <a:extLst>
                  <a:ext uri="{FF2B5EF4-FFF2-40B4-BE49-F238E27FC236}">
                    <a16:creationId xmlns:a16="http://schemas.microsoft.com/office/drawing/2014/main" id="{F72B9A35-2E15-4D7D-AABD-BD72EF6BA55D}"/>
                  </a:ext>
                </a:extLst>
              </p:cNvPr>
              <p:cNvSpPr/>
              <p:nvPr/>
            </p:nvSpPr>
            <p:spPr>
              <a:xfrm>
                <a:off x="10444836" y="318843"/>
                <a:ext cx="274320" cy="9144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247;p18">
                <a:extLst>
                  <a:ext uri="{FF2B5EF4-FFF2-40B4-BE49-F238E27FC236}">
                    <a16:creationId xmlns:a16="http://schemas.microsoft.com/office/drawing/2014/main" id="{3514E35B-D9D8-40E6-A476-F237B29BFB97}"/>
                  </a:ext>
                </a:extLst>
              </p:cNvPr>
              <p:cNvSpPr/>
              <p:nvPr/>
            </p:nvSpPr>
            <p:spPr>
              <a:xfrm>
                <a:off x="10725209" y="318843"/>
                <a:ext cx="274320" cy="9144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7" name="Google Shape;247;p18">
              <a:extLst>
                <a:ext uri="{FF2B5EF4-FFF2-40B4-BE49-F238E27FC236}">
                  <a16:creationId xmlns:a16="http://schemas.microsoft.com/office/drawing/2014/main" id="{E74EFB0A-0D1B-4BA3-9D0D-7C8C711938E0}"/>
                </a:ext>
              </a:extLst>
            </p:cNvPr>
            <p:cNvSpPr/>
            <p:nvPr/>
          </p:nvSpPr>
          <p:spPr>
            <a:xfrm>
              <a:off x="334963" y="300551"/>
              <a:ext cx="1608137" cy="190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CB3083-B054-497A-A9BC-F29396D9CF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9CD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9CD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21;p22">
            <a:extLst>
              <a:ext uri="{FF2B5EF4-FFF2-40B4-BE49-F238E27FC236}">
                <a16:creationId xmlns:a16="http://schemas.microsoft.com/office/drawing/2014/main" id="{ECBA0DFD-C6DD-4252-BA57-3AF5FF2A76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4963" y="510504"/>
            <a:ext cx="11520487" cy="49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ar-KW" sz="2400"/>
              <a:t>ملخص مكونات الخطة الاستراتيجية</a:t>
            </a:r>
            <a:endParaRPr sz="240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E426732-2ABA-40E4-AA78-F3B895607BB2}"/>
              </a:ext>
            </a:extLst>
          </p:cNvPr>
          <p:cNvGrpSpPr/>
          <p:nvPr/>
        </p:nvGrpSpPr>
        <p:grpSpPr>
          <a:xfrm>
            <a:off x="6350693" y="1688723"/>
            <a:ext cx="3754992" cy="4342520"/>
            <a:chOff x="8138933" y="1709510"/>
            <a:chExt cx="3754992" cy="434252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93F8E12-A973-47E6-9774-02E704AD670F}"/>
                </a:ext>
              </a:extLst>
            </p:cNvPr>
            <p:cNvSpPr/>
            <p:nvPr/>
          </p:nvSpPr>
          <p:spPr>
            <a:xfrm>
              <a:off x="8138934" y="1709510"/>
              <a:ext cx="3749040" cy="908497"/>
            </a:xfrm>
            <a:prstGeom prst="rect">
              <a:avLst/>
            </a:prstGeom>
            <a:solidFill>
              <a:schemeClr val="tx2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63F5E6D-C00D-482E-A0EA-30237A6A0D54}"/>
                </a:ext>
              </a:extLst>
            </p:cNvPr>
            <p:cNvSpPr/>
            <p:nvPr/>
          </p:nvSpPr>
          <p:spPr>
            <a:xfrm>
              <a:off x="8138933" y="2659000"/>
              <a:ext cx="3749040" cy="964558"/>
            </a:xfrm>
            <a:prstGeom prst="rect">
              <a:avLst/>
            </a:prstGeom>
            <a:solidFill>
              <a:schemeClr val="tx2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403DDEDF-19A2-484F-9F6A-897709E30312}"/>
                </a:ext>
              </a:extLst>
            </p:cNvPr>
            <p:cNvSpPr/>
            <p:nvPr/>
          </p:nvSpPr>
          <p:spPr>
            <a:xfrm>
              <a:off x="8138933" y="3668530"/>
              <a:ext cx="3749040" cy="1063684"/>
            </a:xfrm>
            <a:prstGeom prst="rect">
              <a:avLst/>
            </a:prstGeom>
            <a:solidFill>
              <a:schemeClr val="tx2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8DE2C63-F1AE-4534-85CA-CCF7CE784C88}"/>
                </a:ext>
              </a:extLst>
            </p:cNvPr>
            <p:cNvSpPr/>
            <p:nvPr/>
          </p:nvSpPr>
          <p:spPr>
            <a:xfrm>
              <a:off x="8144885" y="4775263"/>
              <a:ext cx="3749040" cy="1276767"/>
            </a:xfrm>
            <a:prstGeom prst="rect">
              <a:avLst/>
            </a:prstGeom>
            <a:solidFill>
              <a:schemeClr val="tx2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endParaRPr>
            </a:p>
          </p:txBody>
        </p:sp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DE9498F6-8A3D-43A1-92DE-F4E3D614ABCC}"/>
              </a:ext>
            </a:extLst>
          </p:cNvPr>
          <p:cNvGrpSpPr/>
          <p:nvPr/>
        </p:nvGrpSpPr>
        <p:grpSpPr>
          <a:xfrm>
            <a:off x="1880434" y="935084"/>
            <a:ext cx="8093072" cy="5221010"/>
            <a:chOff x="3642184" y="1031222"/>
            <a:chExt cx="8093072" cy="5221010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E6764B6-4BD4-4F57-98E4-2027131B7F66}"/>
                </a:ext>
              </a:extLst>
            </p:cNvPr>
            <p:cNvGrpSpPr/>
            <p:nvPr/>
          </p:nvGrpSpPr>
          <p:grpSpPr>
            <a:xfrm>
              <a:off x="3642184" y="1031222"/>
              <a:ext cx="8093072" cy="5221010"/>
              <a:chOff x="3908003" y="1031222"/>
              <a:chExt cx="8093072" cy="5221010"/>
            </a:xfrm>
          </p:grpSpPr>
          <p:pic>
            <p:nvPicPr>
              <p:cNvPr id="63" name="Picture 62">
                <a:extLst>
                  <a:ext uri="{FF2B5EF4-FFF2-40B4-BE49-F238E27FC236}">
                    <a16:creationId xmlns:a16="http://schemas.microsoft.com/office/drawing/2014/main" id="{B5C6B691-5750-4D9F-AB93-EBCA87BE623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5427"/>
                        </a14:imgEffect>
                        <a14:imgEffect>
                          <a14:saturation sat="400000"/>
                        </a14:imgEffect>
                      </a14:imgLayer>
                    </a14:imgProps>
                  </a:ext>
                </a:extLst>
              </a:blip>
              <a:srcRect b="88070"/>
              <a:stretch/>
            </p:blipFill>
            <p:spPr>
              <a:xfrm>
                <a:off x="3908003" y="1031222"/>
                <a:ext cx="7992549" cy="721480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D369359F-A4BA-41E3-808B-954ED906D67C}"/>
                  </a:ext>
                </a:extLst>
              </p:cNvPr>
              <p:cNvGrpSpPr/>
              <p:nvPr/>
            </p:nvGrpSpPr>
            <p:grpSpPr>
              <a:xfrm>
                <a:off x="3908003" y="1800997"/>
                <a:ext cx="7992550" cy="3018199"/>
                <a:chOff x="3908003" y="1800997"/>
                <a:chExt cx="7992550" cy="3018199"/>
              </a:xfrm>
            </p:grpSpPr>
            <p:pic>
              <p:nvPicPr>
                <p:cNvPr id="5" name="Picture 4">
                  <a:extLst>
                    <a:ext uri="{FF2B5EF4-FFF2-40B4-BE49-F238E27FC236}">
                      <a16:creationId xmlns:a16="http://schemas.microsoft.com/office/drawing/2014/main" id="{F77B792D-B40E-4403-A956-9888949C25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5">
                  <a:duotone>
                    <a:schemeClr val="accent4">
                      <a:shade val="45000"/>
                      <a:satMod val="135000"/>
                    </a:schemeClr>
                    <a:prstClr val="white"/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colorTemperature colorTemp="5900"/>
                          </a14:imgEffect>
                        </a14:imgLayer>
                      </a14:imgProps>
                    </a:ext>
                  </a:extLst>
                </a:blip>
                <a:srcRect t="12959" b="72126"/>
                <a:stretch/>
              </p:blipFill>
              <p:spPr>
                <a:xfrm>
                  <a:off x="3908004" y="1800997"/>
                  <a:ext cx="7992549" cy="902071"/>
                </a:xfrm>
                <a:prstGeom prst="rect">
                  <a:avLst/>
                </a:prstGeo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60" name="Picture 59">
                  <a:extLst>
                    <a:ext uri="{FF2B5EF4-FFF2-40B4-BE49-F238E27FC236}">
                      <a16:creationId xmlns:a16="http://schemas.microsoft.com/office/drawing/2014/main" id="{C4253685-E459-4A12-B6A6-E2A5CD3DBCD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6">
                  <a:duotone>
                    <a:schemeClr val="accent4">
                      <a:shade val="45000"/>
                      <a:satMod val="135000"/>
                    </a:schemeClr>
                    <a:prstClr val="white"/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colorTemperature colorTemp="5300"/>
                          </a14:imgEffect>
                        </a14:imgLayer>
                      </a14:imgProps>
                    </a:ext>
                  </a:extLst>
                </a:blip>
                <a:srcRect t="28586" b="55412"/>
                <a:stretch/>
              </p:blipFill>
              <p:spPr>
                <a:xfrm>
                  <a:off x="3908003" y="2740828"/>
                  <a:ext cx="7992549" cy="967790"/>
                </a:xfrm>
                <a:prstGeom prst="rect">
                  <a:avLst/>
                </a:prstGeo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  <p:pic>
              <p:nvPicPr>
                <p:cNvPr id="61" name="Picture 60">
                  <a:extLst>
                    <a:ext uri="{FF2B5EF4-FFF2-40B4-BE49-F238E27FC236}">
                      <a16:creationId xmlns:a16="http://schemas.microsoft.com/office/drawing/2014/main" id="{8DB00CF3-0858-46A8-8232-EA2FCA7C40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7">
                  <a:duotone>
                    <a:schemeClr val="accent4">
                      <a:shade val="45000"/>
                      <a:satMod val="135000"/>
                    </a:schemeClr>
                    <a:prstClr val="white"/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colorTemperature colorTemp="4700"/>
                          </a14:imgEffect>
                        </a14:imgLayer>
                      </a14:imgProps>
                    </a:ext>
                  </a:extLst>
                </a:blip>
                <a:srcRect t="45212" b="37257"/>
                <a:stretch/>
              </p:blipFill>
              <p:spPr>
                <a:xfrm>
                  <a:off x="3908003" y="3757011"/>
                  <a:ext cx="7992549" cy="1060263"/>
                </a:xfrm>
                <a:prstGeom prst="rect">
                  <a:avLst/>
                </a:prstGeo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  <p:sp>
              <p:nvSpPr>
                <p:cNvPr id="35" name="Freeform: Shape 34">
                  <a:extLst>
                    <a:ext uri="{FF2B5EF4-FFF2-40B4-BE49-F238E27FC236}">
                      <a16:creationId xmlns:a16="http://schemas.microsoft.com/office/drawing/2014/main" id="{890A1784-BA59-4309-B970-FEC8BEF8C2C1}"/>
                    </a:ext>
                  </a:extLst>
                </p:cNvPr>
                <p:cNvSpPr/>
                <p:nvPr/>
              </p:nvSpPr>
              <p:spPr>
                <a:xfrm>
                  <a:off x="7060522" y="2019677"/>
                  <a:ext cx="1645920" cy="529902"/>
                </a:xfrm>
                <a:custGeom>
                  <a:avLst/>
                  <a:gdLst>
                    <a:gd name="connsiteX0" fmla="*/ 0 w 2910090"/>
                    <a:gd name="connsiteY0" fmla="*/ 88319 h 529902"/>
                    <a:gd name="connsiteX1" fmla="*/ 88319 w 2910090"/>
                    <a:gd name="connsiteY1" fmla="*/ 0 h 529902"/>
                    <a:gd name="connsiteX2" fmla="*/ 2821771 w 2910090"/>
                    <a:gd name="connsiteY2" fmla="*/ 0 h 529902"/>
                    <a:gd name="connsiteX3" fmla="*/ 2910090 w 2910090"/>
                    <a:gd name="connsiteY3" fmla="*/ 88319 h 529902"/>
                    <a:gd name="connsiteX4" fmla="*/ 2910090 w 2910090"/>
                    <a:gd name="connsiteY4" fmla="*/ 441583 h 529902"/>
                    <a:gd name="connsiteX5" fmla="*/ 2821771 w 2910090"/>
                    <a:gd name="connsiteY5" fmla="*/ 529902 h 529902"/>
                    <a:gd name="connsiteX6" fmla="*/ 88319 w 2910090"/>
                    <a:gd name="connsiteY6" fmla="*/ 529902 h 529902"/>
                    <a:gd name="connsiteX7" fmla="*/ 0 w 2910090"/>
                    <a:gd name="connsiteY7" fmla="*/ 441583 h 529902"/>
                    <a:gd name="connsiteX8" fmla="*/ 0 w 2910090"/>
                    <a:gd name="connsiteY8" fmla="*/ 88319 h 529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910090" h="529902">
                      <a:moveTo>
                        <a:pt x="0" y="88319"/>
                      </a:moveTo>
                      <a:cubicBezTo>
                        <a:pt x="0" y="39542"/>
                        <a:pt x="39542" y="0"/>
                        <a:pt x="88319" y="0"/>
                      </a:cubicBezTo>
                      <a:lnTo>
                        <a:pt x="2821771" y="0"/>
                      </a:lnTo>
                      <a:cubicBezTo>
                        <a:pt x="2870548" y="0"/>
                        <a:pt x="2910090" y="39542"/>
                        <a:pt x="2910090" y="88319"/>
                      </a:cubicBezTo>
                      <a:lnTo>
                        <a:pt x="2910090" y="441583"/>
                      </a:lnTo>
                      <a:cubicBezTo>
                        <a:pt x="2910090" y="490360"/>
                        <a:pt x="2870548" y="529902"/>
                        <a:pt x="2821771" y="529902"/>
                      </a:cubicBezTo>
                      <a:lnTo>
                        <a:pt x="88319" y="529902"/>
                      </a:lnTo>
                      <a:cubicBezTo>
                        <a:pt x="39542" y="529902"/>
                        <a:pt x="0" y="490360"/>
                        <a:pt x="0" y="441583"/>
                      </a:cubicBezTo>
                      <a:lnTo>
                        <a:pt x="0" y="8831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hemeClr val="accent2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86828" tIns="86828" rIns="86828" bIns="86828" numCol="1" spcCol="1270" anchor="ctr" anchorCtr="0">
                  <a:noAutofit/>
                </a:bodyPr>
                <a:lstStyle/>
                <a:p>
                  <a:pPr marL="0" marR="0" lvl="0" indent="0" algn="ctr" defTabSz="711200" rtl="1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ar-KW" sz="72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>
                          <a:lumMod val="95000"/>
                        </a:srgb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rPr>
                    <a:t>4</a:t>
                  </a:r>
                  <a:endPara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>
                        <a:lumMod val="9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36" name="Freeform: Shape 35">
                  <a:extLst>
                    <a:ext uri="{FF2B5EF4-FFF2-40B4-BE49-F238E27FC236}">
                      <a16:creationId xmlns:a16="http://schemas.microsoft.com/office/drawing/2014/main" id="{58397580-0315-4329-8496-C6ADA3ADFC3A}"/>
                    </a:ext>
                  </a:extLst>
                </p:cNvPr>
                <p:cNvSpPr/>
                <p:nvPr/>
              </p:nvSpPr>
              <p:spPr>
                <a:xfrm>
                  <a:off x="7060522" y="2970503"/>
                  <a:ext cx="1645920" cy="529902"/>
                </a:xfrm>
                <a:custGeom>
                  <a:avLst/>
                  <a:gdLst>
                    <a:gd name="connsiteX0" fmla="*/ 0 w 2910090"/>
                    <a:gd name="connsiteY0" fmla="*/ 88319 h 529902"/>
                    <a:gd name="connsiteX1" fmla="*/ 88319 w 2910090"/>
                    <a:gd name="connsiteY1" fmla="*/ 0 h 529902"/>
                    <a:gd name="connsiteX2" fmla="*/ 2821771 w 2910090"/>
                    <a:gd name="connsiteY2" fmla="*/ 0 h 529902"/>
                    <a:gd name="connsiteX3" fmla="*/ 2910090 w 2910090"/>
                    <a:gd name="connsiteY3" fmla="*/ 88319 h 529902"/>
                    <a:gd name="connsiteX4" fmla="*/ 2910090 w 2910090"/>
                    <a:gd name="connsiteY4" fmla="*/ 441583 h 529902"/>
                    <a:gd name="connsiteX5" fmla="*/ 2821771 w 2910090"/>
                    <a:gd name="connsiteY5" fmla="*/ 529902 h 529902"/>
                    <a:gd name="connsiteX6" fmla="*/ 88319 w 2910090"/>
                    <a:gd name="connsiteY6" fmla="*/ 529902 h 529902"/>
                    <a:gd name="connsiteX7" fmla="*/ 0 w 2910090"/>
                    <a:gd name="connsiteY7" fmla="*/ 441583 h 529902"/>
                    <a:gd name="connsiteX8" fmla="*/ 0 w 2910090"/>
                    <a:gd name="connsiteY8" fmla="*/ 88319 h 529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910090" h="529902">
                      <a:moveTo>
                        <a:pt x="0" y="88319"/>
                      </a:moveTo>
                      <a:cubicBezTo>
                        <a:pt x="0" y="39542"/>
                        <a:pt x="39542" y="0"/>
                        <a:pt x="88319" y="0"/>
                      </a:cubicBezTo>
                      <a:lnTo>
                        <a:pt x="2821771" y="0"/>
                      </a:lnTo>
                      <a:cubicBezTo>
                        <a:pt x="2870548" y="0"/>
                        <a:pt x="2910090" y="39542"/>
                        <a:pt x="2910090" y="88319"/>
                      </a:cubicBezTo>
                      <a:lnTo>
                        <a:pt x="2910090" y="441583"/>
                      </a:lnTo>
                      <a:cubicBezTo>
                        <a:pt x="2910090" y="490360"/>
                        <a:pt x="2870548" y="529902"/>
                        <a:pt x="2821771" y="529902"/>
                      </a:cubicBezTo>
                      <a:lnTo>
                        <a:pt x="88319" y="529902"/>
                      </a:lnTo>
                      <a:cubicBezTo>
                        <a:pt x="39542" y="529902"/>
                        <a:pt x="0" y="490360"/>
                        <a:pt x="0" y="441583"/>
                      </a:cubicBezTo>
                      <a:lnTo>
                        <a:pt x="0" y="8831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hemeClr val="accent2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86828" tIns="86828" rIns="86828" bIns="86828" numCol="1" spcCol="1270" anchor="ctr" anchorCtr="0">
                  <a:noAutofit/>
                </a:bodyPr>
                <a:lstStyle/>
                <a:p>
                  <a:pPr marL="0" marR="0" lvl="0" indent="0" algn="ctr" defTabSz="711200" rtl="1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ar-KW" sz="72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>
                          <a:lumMod val="95000"/>
                        </a:srgb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rPr>
                    <a:t>12</a:t>
                  </a:r>
                  <a:endPara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>
                        <a:lumMod val="9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37" name="Freeform: Shape 36">
                  <a:extLst>
                    <a:ext uri="{FF2B5EF4-FFF2-40B4-BE49-F238E27FC236}">
                      <a16:creationId xmlns:a16="http://schemas.microsoft.com/office/drawing/2014/main" id="{B8826AE9-AAC0-445D-8311-A9FBC107E236}"/>
                    </a:ext>
                  </a:extLst>
                </p:cNvPr>
                <p:cNvSpPr/>
                <p:nvPr/>
              </p:nvSpPr>
              <p:spPr>
                <a:xfrm>
                  <a:off x="7060522" y="4059525"/>
                  <a:ext cx="1645920" cy="529902"/>
                </a:xfrm>
                <a:custGeom>
                  <a:avLst/>
                  <a:gdLst>
                    <a:gd name="connsiteX0" fmla="*/ 0 w 2910090"/>
                    <a:gd name="connsiteY0" fmla="*/ 88319 h 529902"/>
                    <a:gd name="connsiteX1" fmla="*/ 88319 w 2910090"/>
                    <a:gd name="connsiteY1" fmla="*/ 0 h 529902"/>
                    <a:gd name="connsiteX2" fmla="*/ 2821771 w 2910090"/>
                    <a:gd name="connsiteY2" fmla="*/ 0 h 529902"/>
                    <a:gd name="connsiteX3" fmla="*/ 2910090 w 2910090"/>
                    <a:gd name="connsiteY3" fmla="*/ 88319 h 529902"/>
                    <a:gd name="connsiteX4" fmla="*/ 2910090 w 2910090"/>
                    <a:gd name="connsiteY4" fmla="*/ 441583 h 529902"/>
                    <a:gd name="connsiteX5" fmla="*/ 2821771 w 2910090"/>
                    <a:gd name="connsiteY5" fmla="*/ 529902 h 529902"/>
                    <a:gd name="connsiteX6" fmla="*/ 88319 w 2910090"/>
                    <a:gd name="connsiteY6" fmla="*/ 529902 h 529902"/>
                    <a:gd name="connsiteX7" fmla="*/ 0 w 2910090"/>
                    <a:gd name="connsiteY7" fmla="*/ 441583 h 529902"/>
                    <a:gd name="connsiteX8" fmla="*/ 0 w 2910090"/>
                    <a:gd name="connsiteY8" fmla="*/ 88319 h 529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910090" h="529902">
                      <a:moveTo>
                        <a:pt x="0" y="88319"/>
                      </a:moveTo>
                      <a:cubicBezTo>
                        <a:pt x="0" y="39542"/>
                        <a:pt x="39542" y="0"/>
                        <a:pt x="88319" y="0"/>
                      </a:cubicBezTo>
                      <a:lnTo>
                        <a:pt x="2821771" y="0"/>
                      </a:lnTo>
                      <a:cubicBezTo>
                        <a:pt x="2870548" y="0"/>
                        <a:pt x="2910090" y="39542"/>
                        <a:pt x="2910090" y="88319"/>
                      </a:cubicBezTo>
                      <a:lnTo>
                        <a:pt x="2910090" y="441583"/>
                      </a:lnTo>
                      <a:cubicBezTo>
                        <a:pt x="2910090" y="490360"/>
                        <a:pt x="2870548" y="529902"/>
                        <a:pt x="2821771" y="529902"/>
                      </a:cubicBezTo>
                      <a:lnTo>
                        <a:pt x="88319" y="529902"/>
                      </a:lnTo>
                      <a:cubicBezTo>
                        <a:pt x="39542" y="529902"/>
                        <a:pt x="0" y="490360"/>
                        <a:pt x="0" y="441583"/>
                      </a:cubicBezTo>
                      <a:lnTo>
                        <a:pt x="0" y="8831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hemeClr val="accent2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86828" tIns="86828" rIns="86828" bIns="86828" numCol="1" spcCol="1270" anchor="ctr" anchorCtr="0">
                  <a:noAutofit/>
                </a:bodyPr>
                <a:lstStyle/>
                <a:p>
                  <a:pPr marL="0" marR="0" lvl="0" indent="0" algn="ctr" defTabSz="711200" rtl="1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ar-KW" sz="72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>
                          <a:lumMod val="95000"/>
                        </a:srgb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rPr>
                    <a:t>43</a:t>
                  </a:r>
                  <a:endPara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>
                        <a:lumMod val="9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C3D79F72-ED15-43F4-8A6F-1F79DC49B5CA}"/>
                    </a:ext>
                  </a:extLst>
                </p:cNvPr>
                <p:cNvSpPr/>
                <p:nvPr/>
              </p:nvSpPr>
              <p:spPr>
                <a:xfrm>
                  <a:off x="4357646" y="2238857"/>
                  <a:ext cx="3291840" cy="529902"/>
                </a:xfrm>
                <a:custGeom>
                  <a:avLst/>
                  <a:gdLst>
                    <a:gd name="connsiteX0" fmla="*/ 0 w 2910090"/>
                    <a:gd name="connsiteY0" fmla="*/ 88319 h 529902"/>
                    <a:gd name="connsiteX1" fmla="*/ 88319 w 2910090"/>
                    <a:gd name="connsiteY1" fmla="*/ 0 h 529902"/>
                    <a:gd name="connsiteX2" fmla="*/ 2821771 w 2910090"/>
                    <a:gd name="connsiteY2" fmla="*/ 0 h 529902"/>
                    <a:gd name="connsiteX3" fmla="*/ 2910090 w 2910090"/>
                    <a:gd name="connsiteY3" fmla="*/ 88319 h 529902"/>
                    <a:gd name="connsiteX4" fmla="*/ 2910090 w 2910090"/>
                    <a:gd name="connsiteY4" fmla="*/ 441583 h 529902"/>
                    <a:gd name="connsiteX5" fmla="*/ 2821771 w 2910090"/>
                    <a:gd name="connsiteY5" fmla="*/ 529902 h 529902"/>
                    <a:gd name="connsiteX6" fmla="*/ 88319 w 2910090"/>
                    <a:gd name="connsiteY6" fmla="*/ 529902 h 529902"/>
                    <a:gd name="connsiteX7" fmla="*/ 0 w 2910090"/>
                    <a:gd name="connsiteY7" fmla="*/ 441583 h 529902"/>
                    <a:gd name="connsiteX8" fmla="*/ 0 w 2910090"/>
                    <a:gd name="connsiteY8" fmla="*/ 88319 h 529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910090" h="529902">
                      <a:moveTo>
                        <a:pt x="0" y="88319"/>
                      </a:moveTo>
                      <a:cubicBezTo>
                        <a:pt x="0" y="39542"/>
                        <a:pt x="39542" y="0"/>
                        <a:pt x="88319" y="0"/>
                      </a:cubicBezTo>
                      <a:lnTo>
                        <a:pt x="2821771" y="0"/>
                      </a:lnTo>
                      <a:cubicBezTo>
                        <a:pt x="2870548" y="0"/>
                        <a:pt x="2910090" y="39542"/>
                        <a:pt x="2910090" y="88319"/>
                      </a:cubicBezTo>
                      <a:lnTo>
                        <a:pt x="2910090" y="441583"/>
                      </a:lnTo>
                      <a:cubicBezTo>
                        <a:pt x="2910090" y="490360"/>
                        <a:pt x="2870548" y="529902"/>
                        <a:pt x="2821771" y="529902"/>
                      </a:cubicBezTo>
                      <a:lnTo>
                        <a:pt x="88319" y="529902"/>
                      </a:lnTo>
                      <a:cubicBezTo>
                        <a:pt x="39542" y="529902"/>
                        <a:pt x="0" y="490360"/>
                        <a:pt x="0" y="441583"/>
                      </a:cubicBezTo>
                      <a:lnTo>
                        <a:pt x="0" y="8831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hemeClr val="accent2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86828" tIns="86828" rIns="86828" bIns="86828" numCol="1" spcCol="1270" anchor="ctr" anchorCtr="0">
                  <a:noAutofit/>
                </a:bodyPr>
                <a:lstStyle/>
                <a:p>
                  <a:pPr marL="0" marR="0" lvl="0" indent="0" algn="r" defTabSz="711200" rtl="1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ar-KW" sz="20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rPr>
                    <a:t>محاور</a:t>
                  </a: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9C15DC53-90BF-4D42-A29B-3E14BB93CDD8}"/>
                    </a:ext>
                  </a:extLst>
                </p:cNvPr>
                <p:cNvSpPr/>
                <p:nvPr/>
              </p:nvSpPr>
              <p:spPr>
                <a:xfrm>
                  <a:off x="4072884" y="3231995"/>
                  <a:ext cx="3291840" cy="529902"/>
                </a:xfrm>
                <a:custGeom>
                  <a:avLst/>
                  <a:gdLst>
                    <a:gd name="connsiteX0" fmla="*/ 0 w 2910090"/>
                    <a:gd name="connsiteY0" fmla="*/ 88319 h 529902"/>
                    <a:gd name="connsiteX1" fmla="*/ 88319 w 2910090"/>
                    <a:gd name="connsiteY1" fmla="*/ 0 h 529902"/>
                    <a:gd name="connsiteX2" fmla="*/ 2821771 w 2910090"/>
                    <a:gd name="connsiteY2" fmla="*/ 0 h 529902"/>
                    <a:gd name="connsiteX3" fmla="*/ 2910090 w 2910090"/>
                    <a:gd name="connsiteY3" fmla="*/ 88319 h 529902"/>
                    <a:gd name="connsiteX4" fmla="*/ 2910090 w 2910090"/>
                    <a:gd name="connsiteY4" fmla="*/ 441583 h 529902"/>
                    <a:gd name="connsiteX5" fmla="*/ 2821771 w 2910090"/>
                    <a:gd name="connsiteY5" fmla="*/ 529902 h 529902"/>
                    <a:gd name="connsiteX6" fmla="*/ 88319 w 2910090"/>
                    <a:gd name="connsiteY6" fmla="*/ 529902 h 529902"/>
                    <a:gd name="connsiteX7" fmla="*/ 0 w 2910090"/>
                    <a:gd name="connsiteY7" fmla="*/ 441583 h 529902"/>
                    <a:gd name="connsiteX8" fmla="*/ 0 w 2910090"/>
                    <a:gd name="connsiteY8" fmla="*/ 88319 h 529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910090" h="529902">
                      <a:moveTo>
                        <a:pt x="0" y="88319"/>
                      </a:moveTo>
                      <a:cubicBezTo>
                        <a:pt x="0" y="39542"/>
                        <a:pt x="39542" y="0"/>
                        <a:pt x="88319" y="0"/>
                      </a:cubicBezTo>
                      <a:lnTo>
                        <a:pt x="2821771" y="0"/>
                      </a:lnTo>
                      <a:cubicBezTo>
                        <a:pt x="2870548" y="0"/>
                        <a:pt x="2910090" y="39542"/>
                        <a:pt x="2910090" y="88319"/>
                      </a:cubicBezTo>
                      <a:lnTo>
                        <a:pt x="2910090" y="441583"/>
                      </a:lnTo>
                      <a:cubicBezTo>
                        <a:pt x="2910090" y="490360"/>
                        <a:pt x="2870548" y="529902"/>
                        <a:pt x="2821771" y="529902"/>
                      </a:cubicBezTo>
                      <a:lnTo>
                        <a:pt x="88319" y="529902"/>
                      </a:lnTo>
                      <a:cubicBezTo>
                        <a:pt x="39542" y="529902"/>
                        <a:pt x="0" y="490360"/>
                        <a:pt x="0" y="441583"/>
                      </a:cubicBezTo>
                      <a:lnTo>
                        <a:pt x="0" y="8831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hemeClr val="accent2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86828" tIns="86828" rIns="86828" bIns="86828" numCol="1" spcCol="1270" anchor="ctr" anchorCtr="0">
                  <a:noAutofit/>
                </a:bodyPr>
                <a:lstStyle/>
                <a:p>
                  <a:pPr marL="0" marR="0" lvl="0" indent="0" algn="r" defTabSz="711200" rtl="1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ar-KW" sz="20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rPr>
                    <a:t>هدف</a:t>
                  </a:r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E0C7BF34-E751-417E-A70C-957BA15CF696}"/>
                    </a:ext>
                  </a:extLst>
                </p:cNvPr>
                <p:cNvSpPr/>
                <p:nvPr/>
              </p:nvSpPr>
              <p:spPr>
                <a:xfrm>
                  <a:off x="4050896" y="4289294"/>
                  <a:ext cx="3291840" cy="529902"/>
                </a:xfrm>
                <a:custGeom>
                  <a:avLst/>
                  <a:gdLst>
                    <a:gd name="connsiteX0" fmla="*/ 0 w 2910090"/>
                    <a:gd name="connsiteY0" fmla="*/ 88319 h 529902"/>
                    <a:gd name="connsiteX1" fmla="*/ 88319 w 2910090"/>
                    <a:gd name="connsiteY1" fmla="*/ 0 h 529902"/>
                    <a:gd name="connsiteX2" fmla="*/ 2821771 w 2910090"/>
                    <a:gd name="connsiteY2" fmla="*/ 0 h 529902"/>
                    <a:gd name="connsiteX3" fmla="*/ 2910090 w 2910090"/>
                    <a:gd name="connsiteY3" fmla="*/ 88319 h 529902"/>
                    <a:gd name="connsiteX4" fmla="*/ 2910090 w 2910090"/>
                    <a:gd name="connsiteY4" fmla="*/ 441583 h 529902"/>
                    <a:gd name="connsiteX5" fmla="*/ 2821771 w 2910090"/>
                    <a:gd name="connsiteY5" fmla="*/ 529902 h 529902"/>
                    <a:gd name="connsiteX6" fmla="*/ 88319 w 2910090"/>
                    <a:gd name="connsiteY6" fmla="*/ 529902 h 529902"/>
                    <a:gd name="connsiteX7" fmla="*/ 0 w 2910090"/>
                    <a:gd name="connsiteY7" fmla="*/ 441583 h 529902"/>
                    <a:gd name="connsiteX8" fmla="*/ 0 w 2910090"/>
                    <a:gd name="connsiteY8" fmla="*/ 88319 h 529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910090" h="529902">
                      <a:moveTo>
                        <a:pt x="0" y="88319"/>
                      </a:moveTo>
                      <a:cubicBezTo>
                        <a:pt x="0" y="39542"/>
                        <a:pt x="39542" y="0"/>
                        <a:pt x="88319" y="0"/>
                      </a:cubicBezTo>
                      <a:lnTo>
                        <a:pt x="2821771" y="0"/>
                      </a:lnTo>
                      <a:cubicBezTo>
                        <a:pt x="2870548" y="0"/>
                        <a:pt x="2910090" y="39542"/>
                        <a:pt x="2910090" y="88319"/>
                      </a:cubicBezTo>
                      <a:lnTo>
                        <a:pt x="2910090" y="441583"/>
                      </a:lnTo>
                      <a:cubicBezTo>
                        <a:pt x="2910090" y="490360"/>
                        <a:pt x="2870548" y="529902"/>
                        <a:pt x="2821771" y="529902"/>
                      </a:cubicBezTo>
                      <a:lnTo>
                        <a:pt x="88319" y="529902"/>
                      </a:lnTo>
                      <a:cubicBezTo>
                        <a:pt x="39542" y="529902"/>
                        <a:pt x="0" y="490360"/>
                        <a:pt x="0" y="441583"/>
                      </a:cubicBezTo>
                      <a:lnTo>
                        <a:pt x="0" y="88319"/>
                      </a:lnTo>
                      <a:close/>
                    </a:path>
                  </a:pathLst>
                </a:custGeom>
                <a:noFill/>
                <a:ln>
                  <a:noFill/>
                </a:ln>
              </p:spPr>
              <p:style>
                <a:lnRef idx="2">
                  <a:schemeClr val="accent2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86828" tIns="86828" rIns="86828" bIns="86828" numCol="1" spcCol="1270" anchor="ctr" anchorCtr="0">
                  <a:noAutofit/>
                </a:bodyPr>
                <a:lstStyle/>
                <a:p>
                  <a:pPr marL="0" marR="0" lvl="0" indent="0" algn="r" defTabSz="711200" rtl="1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r>
                    <a:rPr kumimoji="0" lang="ar-KW" sz="2000" b="1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rPr>
                    <a:t>مبادرة</a:t>
                  </a: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Arial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E257A84-B8C0-4F30-AEA1-1BB7BEDB7C68}"/>
                  </a:ext>
                </a:extLst>
              </p:cNvPr>
              <p:cNvGrpSpPr/>
              <p:nvPr/>
            </p:nvGrpSpPr>
            <p:grpSpPr>
              <a:xfrm>
                <a:off x="3908003" y="4862246"/>
                <a:ext cx="7992549" cy="1389986"/>
                <a:chOff x="3908003" y="4862246"/>
                <a:chExt cx="7992549" cy="1389986"/>
              </a:xfrm>
            </p:grpSpPr>
            <p:pic>
              <p:nvPicPr>
                <p:cNvPr id="62" name="Picture 61">
                  <a:extLst>
                    <a:ext uri="{FF2B5EF4-FFF2-40B4-BE49-F238E27FC236}">
                      <a16:creationId xmlns:a16="http://schemas.microsoft.com/office/drawing/2014/main" id="{B4B1E4E3-BDC7-44FC-92ED-970C49A43B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6">
                  <a:duotone>
                    <a:schemeClr val="accent4">
                      <a:shade val="45000"/>
                      <a:satMod val="135000"/>
                    </a:schemeClr>
                    <a:prstClr val="white"/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colorTemperature colorTemp="5300"/>
                          </a14:imgEffect>
                        </a14:imgLayer>
                      </a14:imgProps>
                    </a:ext>
                  </a:extLst>
                </a:blip>
                <a:srcRect t="63957" b="14932"/>
                <a:stretch/>
              </p:blipFill>
              <p:spPr>
                <a:xfrm>
                  <a:off x="3908003" y="4862246"/>
                  <a:ext cx="7992549" cy="1276771"/>
                </a:xfrm>
                <a:prstGeom prst="rect">
                  <a:avLst/>
                </a:prstGeo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EB260120-B47D-4982-829D-94306B220BD2}"/>
                    </a:ext>
                  </a:extLst>
                </p:cNvPr>
                <p:cNvGrpSpPr/>
                <p:nvPr/>
              </p:nvGrpSpPr>
              <p:grpSpPr>
                <a:xfrm>
                  <a:off x="5273617" y="5005020"/>
                  <a:ext cx="5445483" cy="1247212"/>
                  <a:chOff x="4983392" y="4928562"/>
                  <a:chExt cx="5445483" cy="1247212"/>
                </a:xfrm>
              </p:grpSpPr>
              <p:sp>
                <p:nvSpPr>
                  <p:cNvPr id="38" name="Freeform: Shape 37">
                    <a:extLst>
                      <a:ext uri="{FF2B5EF4-FFF2-40B4-BE49-F238E27FC236}">
                        <a16:creationId xmlns:a16="http://schemas.microsoft.com/office/drawing/2014/main" id="{07602C45-C081-47B3-880E-45464B1090ED}"/>
                      </a:ext>
                    </a:extLst>
                  </p:cNvPr>
                  <p:cNvSpPr/>
                  <p:nvPr/>
                </p:nvSpPr>
                <p:spPr>
                  <a:xfrm>
                    <a:off x="8221386" y="4928562"/>
                    <a:ext cx="2207489" cy="769332"/>
                  </a:xfrm>
                  <a:custGeom>
                    <a:avLst/>
                    <a:gdLst>
                      <a:gd name="connsiteX0" fmla="*/ 0 w 867672"/>
                      <a:gd name="connsiteY0" fmla="*/ 88319 h 529902"/>
                      <a:gd name="connsiteX1" fmla="*/ 88319 w 867672"/>
                      <a:gd name="connsiteY1" fmla="*/ 0 h 529902"/>
                      <a:gd name="connsiteX2" fmla="*/ 779353 w 867672"/>
                      <a:gd name="connsiteY2" fmla="*/ 0 h 529902"/>
                      <a:gd name="connsiteX3" fmla="*/ 867672 w 867672"/>
                      <a:gd name="connsiteY3" fmla="*/ 88319 h 529902"/>
                      <a:gd name="connsiteX4" fmla="*/ 867672 w 867672"/>
                      <a:gd name="connsiteY4" fmla="*/ 441583 h 529902"/>
                      <a:gd name="connsiteX5" fmla="*/ 779353 w 867672"/>
                      <a:gd name="connsiteY5" fmla="*/ 529902 h 529902"/>
                      <a:gd name="connsiteX6" fmla="*/ 88319 w 867672"/>
                      <a:gd name="connsiteY6" fmla="*/ 529902 h 529902"/>
                      <a:gd name="connsiteX7" fmla="*/ 0 w 867672"/>
                      <a:gd name="connsiteY7" fmla="*/ 441583 h 529902"/>
                      <a:gd name="connsiteX8" fmla="*/ 0 w 867672"/>
                      <a:gd name="connsiteY8" fmla="*/ 88319 h 529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67672" h="529902">
                        <a:moveTo>
                          <a:pt x="0" y="88319"/>
                        </a:moveTo>
                        <a:cubicBezTo>
                          <a:pt x="0" y="39542"/>
                          <a:pt x="39542" y="0"/>
                          <a:pt x="88319" y="0"/>
                        </a:cubicBezTo>
                        <a:lnTo>
                          <a:pt x="779353" y="0"/>
                        </a:lnTo>
                        <a:cubicBezTo>
                          <a:pt x="828130" y="0"/>
                          <a:pt x="867672" y="39542"/>
                          <a:pt x="867672" y="88319"/>
                        </a:cubicBezTo>
                        <a:lnTo>
                          <a:pt x="867672" y="441583"/>
                        </a:lnTo>
                        <a:cubicBezTo>
                          <a:pt x="867672" y="490360"/>
                          <a:pt x="828130" y="529902"/>
                          <a:pt x="779353" y="529902"/>
                        </a:cubicBezTo>
                        <a:lnTo>
                          <a:pt x="88319" y="529902"/>
                        </a:lnTo>
                        <a:cubicBezTo>
                          <a:pt x="39542" y="529902"/>
                          <a:pt x="0" y="490360"/>
                          <a:pt x="0" y="441583"/>
                        </a:cubicBezTo>
                        <a:lnTo>
                          <a:pt x="0" y="88319"/>
                        </a:lnTo>
                        <a:close/>
                      </a:path>
                    </a:pathLst>
                  </a:custGeom>
                  <a:noFill/>
                  <a:ln>
                    <a:noFill/>
                  </a:ln>
                </p:spPr>
                <p:style>
                  <a:lnRef idx="2">
                    <a:schemeClr val="accent2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86828" tIns="86828" rIns="86828" bIns="86828" numCol="1" spcCol="1270" anchor="ctr" anchorCtr="0">
                    <a:noAutofit/>
                  </a:bodyPr>
                  <a:lstStyle/>
                  <a:p>
                    <a:pPr marL="0" marR="0" lvl="0" indent="0" algn="ctr" defTabSz="711200" rtl="1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ar-KW" sz="5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rPr>
                      <a:t>2</a:t>
                    </a:r>
                    <a:r>
                      <a:rPr kumimoji="0" lang="ar-KW" sz="2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rPr>
                      <a:t> </a:t>
                    </a:r>
                    <a:endPara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39" name="Freeform: Shape 38">
                    <a:extLst>
                      <a:ext uri="{FF2B5EF4-FFF2-40B4-BE49-F238E27FC236}">
                        <a16:creationId xmlns:a16="http://schemas.microsoft.com/office/drawing/2014/main" id="{934B6046-C37F-469A-81D7-211B4B19BB74}"/>
                      </a:ext>
                    </a:extLst>
                  </p:cNvPr>
                  <p:cNvSpPr/>
                  <p:nvPr/>
                </p:nvSpPr>
                <p:spPr>
                  <a:xfrm>
                    <a:off x="6990792" y="4928562"/>
                    <a:ext cx="1784678" cy="769332"/>
                  </a:xfrm>
                  <a:custGeom>
                    <a:avLst/>
                    <a:gdLst>
                      <a:gd name="connsiteX0" fmla="*/ 0 w 1481614"/>
                      <a:gd name="connsiteY0" fmla="*/ 88319 h 529902"/>
                      <a:gd name="connsiteX1" fmla="*/ 88319 w 1481614"/>
                      <a:gd name="connsiteY1" fmla="*/ 0 h 529902"/>
                      <a:gd name="connsiteX2" fmla="*/ 1393295 w 1481614"/>
                      <a:gd name="connsiteY2" fmla="*/ 0 h 529902"/>
                      <a:gd name="connsiteX3" fmla="*/ 1481614 w 1481614"/>
                      <a:gd name="connsiteY3" fmla="*/ 88319 h 529902"/>
                      <a:gd name="connsiteX4" fmla="*/ 1481614 w 1481614"/>
                      <a:gd name="connsiteY4" fmla="*/ 441583 h 529902"/>
                      <a:gd name="connsiteX5" fmla="*/ 1393295 w 1481614"/>
                      <a:gd name="connsiteY5" fmla="*/ 529902 h 529902"/>
                      <a:gd name="connsiteX6" fmla="*/ 88319 w 1481614"/>
                      <a:gd name="connsiteY6" fmla="*/ 529902 h 529902"/>
                      <a:gd name="connsiteX7" fmla="*/ 0 w 1481614"/>
                      <a:gd name="connsiteY7" fmla="*/ 441583 h 529902"/>
                      <a:gd name="connsiteX8" fmla="*/ 0 w 1481614"/>
                      <a:gd name="connsiteY8" fmla="*/ 88319 h 529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481614" h="529902">
                        <a:moveTo>
                          <a:pt x="0" y="88319"/>
                        </a:moveTo>
                        <a:cubicBezTo>
                          <a:pt x="0" y="39542"/>
                          <a:pt x="39542" y="0"/>
                          <a:pt x="88319" y="0"/>
                        </a:cubicBezTo>
                        <a:lnTo>
                          <a:pt x="1393295" y="0"/>
                        </a:lnTo>
                        <a:cubicBezTo>
                          <a:pt x="1442072" y="0"/>
                          <a:pt x="1481614" y="39542"/>
                          <a:pt x="1481614" y="88319"/>
                        </a:cubicBezTo>
                        <a:lnTo>
                          <a:pt x="1481614" y="441583"/>
                        </a:lnTo>
                        <a:cubicBezTo>
                          <a:pt x="1481614" y="490360"/>
                          <a:pt x="1442072" y="529902"/>
                          <a:pt x="1393295" y="529902"/>
                        </a:cubicBezTo>
                        <a:lnTo>
                          <a:pt x="88319" y="529902"/>
                        </a:lnTo>
                        <a:cubicBezTo>
                          <a:pt x="39542" y="529902"/>
                          <a:pt x="0" y="490360"/>
                          <a:pt x="0" y="441583"/>
                        </a:cubicBezTo>
                        <a:lnTo>
                          <a:pt x="0" y="88319"/>
                        </a:lnTo>
                        <a:close/>
                      </a:path>
                    </a:pathLst>
                  </a:custGeom>
                  <a:noFill/>
                  <a:ln>
                    <a:noFill/>
                  </a:ln>
                </p:spPr>
                <p:style>
                  <a:lnRef idx="2">
                    <a:schemeClr val="accent2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86828" tIns="86828" rIns="86828" bIns="86828" numCol="1" spcCol="1270" anchor="ctr" anchorCtr="0">
                    <a:noAutofit/>
                  </a:bodyPr>
                  <a:lstStyle/>
                  <a:p>
                    <a:pPr marL="0" marR="0" lvl="0" indent="0" algn="ctr" defTabSz="711200" rtl="1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en-US" sz="5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rPr>
                      <a:t>19</a:t>
                    </a:r>
                    <a:endPara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40" name="Freeform: Shape 39">
                    <a:extLst>
                      <a:ext uri="{FF2B5EF4-FFF2-40B4-BE49-F238E27FC236}">
                        <a16:creationId xmlns:a16="http://schemas.microsoft.com/office/drawing/2014/main" id="{E7B9B0D4-EA66-4465-BBD5-280DCDE6FFF1}"/>
                      </a:ext>
                    </a:extLst>
                  </p:cNvPr>
                  <p:cNvSpPr/>
                  <p:nvPr/>
                </p:nvSpPr>
                <p:spPr>
                  <a:xfrm>
                    <a:off x="4983392" y="4928562"/>
                    <a:ext cx="2262381" cy="769332"/>
                  </a:xfrm>
                  <a:custGeom>
                    <a:avLst/>
                    <a:gdLst>
                      <a:gd name="connsiteX0" fmla="*/ 0 w 1377607"/>
                      <a:gd name="connsiteY0" fmla="*/ 88319 h 529902"/>
                      <a:gd name="connsiteX1" fmla="*/ 88319 w 1377607"/>
                      <a:gd name="connsiteY1" fmla="*/ 0 h 529902"/>
                      <a:gd name="connsiteX2" fmla="*/ 1289288 w 1377607"/>
                      <a:gd name="connsiteY2" fmla="*/ 0 h 529902"/>
                      <a:gd name="connsiteX3" fmla="*/ 1377607 w 1377607"/>
                      <a:gd name="connsiteY3" fmla="*/ 88319 h 529902"/>
                      <a:gd name="connsiteX4" fmla="*/ 1377607 w 1377607"/>
                      <a:gd name="connsiteY4" fmla="*/ 441583 h 529902"/>
                      <a:gd name="connsiteX5" fmla="*/ 1289288 w 1377607"/>
                      <a:gd name="connsiteY5" fmla="*/ 529902 h 529902"/>
                      <a:gd name="connsiteX6" fmla="*/ 88319 w 1377607"/>
                      <a:gd name="connsiteY6" fmla="*/ 529902 h 529902"/>
                      <a:gd name="connsiteX7" fmla="*/ 0 w 1377607"/>
                      <a:gd name="connsiteY7" fmla="*/ 441583 h 529902"/>
                      <a:gd name="connsiteX8" fmla="*/ 0 w 1377607"/>
                      <a:gd name="connsiteY8" fmla="*/ 88319 h 529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377607" h="529902">
                        <a:moveTo>
                          <a:pt x="0" y="88319"/>
                        </a:moveTo>
                        <a:cubicBezTo>
                          <a:pt x="0" y="39542"/>
                          <a:pt x="39542" y="0"/>
                          <a:pt x="88319" y="0"/>
                        </a:cubicBezTo>
                        <a:lnTo>
                          <a:pt x="1289288" y="0"/>
                        </a:lnTo>
                        <a:cubicBezTo>
                          <a:pt x="1338065" y="0"/>
                          <a:pt x="1377607" y="39542"/>
                          <a:pt x="1377607" y="88319"/>
                        </a:cubicBezTo>
                        <a:lnTo>
                          <a:pt x="1377607" y="441583"/>
                        </a:lnTo>
                        <a:cubicBezTo>
                          <a:pt x="1377607" y="490360"/>
                          <a:pt x="1338065" y="529902"/>
                          <a:pt x="1289288" y="529902"/>
                        </a:cubicBezTo>
                        <a:lnTo>
                          <a:pt x="88319" y="529902"/>
                        </a:lnTo>
                        <a:cubicBezTo>
                          <a:pt x="39542" y="529902"/>
                          <a:pt x="0" y="490360"/>
                          <a:pt x="0" y="441583"/>
                        </a:cubicBezTo>
                        <a:lnTo>
                          <a:pt x="0" y="88319"/>
                        </a:lnTo>
                        <a:close/>
                      </a:path>
                    </a:pathLst>
                  </a:custGeom>
                  <a:noFill/>
                  <a:ln>
                    <a:noFill/>
                  </a:ln>
                </p:spPr>
                <p:style>
                  <a:lnRef idx="2">
                    <a:schemeClr val="accent2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86828" tIns="86828" rIns="86828" bIns="86828" numCol="1" spcCol="1270" anchor="ctr" anchorCtr="0">
                    <a:noAutofit/>
                  </a:bodyPr>
                  <a:lstStyle/>
                  <a:p>
                    <a:pPr marL="0" marR="0" lvl="0" indent="0" algn="ctr" defTabSz="711200" rtl="1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ar-KW" sz="5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rPr>
                      <a:t>160</a:t>
                    </a:r>
                    <a:endPara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79" name="Freeform: Shape 78">
                    <a:extLst>
                      <a:ext uri="{FF2B5EF4-FFF2-40B4-BE49-F238E27FC236}">
                        <a16:creationId xmlns:a16="http://schemas.microsoft.com/office/drawing/2014/main" id="{1837DB20-583A-4067-916C-B9C8B03409AE}"/>
                      </a:ext>
                    </a:extLst>
                  </p:cNvPr>
                  <p:cNvSpPr/>
                  <p:nvPr/>
                </p:nvSpPr>
                <p:spPr>
                  <a:xfrm>
                    <a:off x="8199981" y="5395041"/>
                    <a:ext cx="2207489" cy="769332"/>
                  </a:xfrm>
                  <a:custGeom>
                    <a:avLst/>
                    <a:gdLst>
                      <a:gd name="connsiteX0" fmla="*/ 0 w 867672"/>
                      <a:gd name="connsiteY0" fmla="*/ 88319 h 529902"/>
                      <a:gd name="connsiteX1" fmla="*/ 88319 w 867672"/>
                      <a:gd name="connsiteY1" fmla="*/ 0 h 529902"/>
                      <a:gd name="connsiteX2" fmla="*/ 779353 w 867672"/>
                      <a:gd name="connsiteY2" fmla="*/ 0 h 529902"/>
                      <a:gd name="connsiteX3" fmla="*/ 867672 w 867672"/>
                      <a:gd name="connsiteY3" fmla="*/ 88319 h 529902"/>
                      <a:gd name="connsiteX4" fmla="*/ 867672 w 867672"/>
                      <a:gd name="connsiteY4" fmla="*/ 441583 h 529902"/>
                      <a:gd name="connsiteX5" fmla="*/ 779353 w 867672"/>
                      <a:gd name="connsiteY5" fmla="*/ 529902 h 529902"/>
                      <a:gd name="connsiteX6" fmla="*/ 88319 w 867672"/>
                      <a:gd name="connsiteY6" fmla="*/ 529902 h 529902"/>
                      <a:gd name="connsiteX7" fmla="*/ 0 w 867672"/>
                      <a:gd name="connsiteY7" fmla="*/ 441583 h 529902"/>
                      <a:gd name="connsiteX8" fmla="*/ 0 w 867672"/>
                      <a:gd name="connsiteY8" fmla="*/ 88319 h 529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67672" h="529902">
                        <a:moveTo>
                          <a:pt x="0" y="88319"/>
                        </a:moveTo>
                        <a:cubicBezTo>
                          <a:pt x="0" y="39542"/>
                          <a:pt x="39542" y="0"/>
                          <a:pt x="88319" y="0"/>
                        </a:cubicBezTo>
                        <a:lnTo>
                          <a:pt x="779353" y="0"/>
                        </a:lnTo>
                        <a:cubicBezTo>
                          <a:pt x="828130" y="0"/>
                          <a:pt x="867672" y="39542"/>
                          <a:pt x="867672" y="88319"/>
                        </a:cubicBezTo>
                        <a:lnTo>
                          <a:pt x="867672" y="441583"/>
                        </a:lnTo>
                        <a:cubicBezTo>
                          <a:pt x="867672" y="490360"/>
                          <a:pt x="828130" y="529902"/>
                          <a:pt x="779353" y="529902"/>
                        </a:cubicBezTo>
                        <a:lnTo>
                          <a:pt x="88319" y="529902"/>
                        </a:lnTo>
                        <a:cubicBezTo>
                          <a:pt x="39542" y="529902"/>
                          <a:pt x="0" y="490360"/>
                          <a:pt x="0" y="441583"/>
                        </a:cubicBezTo>
                        <a:lnTo>
                          <a:pt x="0" y="88319"/>
                        </a:lnTo>
                        <a:close/>
                      </a:path>
                    </a:pathLst>
                  </a:custGeom>
                  <a:noFill/>
                  <a:ln>
                    <a:noFill/>
                  </a:ln>
                </p:spPr>
                <p:style>
                  <a:lnRef idx="2">
                    <a:schemeClr val="accent2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86828" tIns="86828" rIns="86828" bIns="86828" numCol="1" spcCol="1270" anchor="ctr" anchorCtr="0">
                    <a:noAutofit/>
                  </a:bodyPr>
                  <a:lstStyle/>
                  <a:p>
                    <a:pPr marL="0" marR="0" lvl="0" indent="0" algn="ctr" defTabSz="711200" rtl="1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ar-KW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rPr>
                      <a:t>برنامج</a:t>
                    </a:r>
                    <a:endParaRPr kumimoji="0" 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80" name="Freeform: Shape 79">
                    <a:extLst>
                      <a:ext uri="{FF2B5EF4-FFF2-40B4-BE49-F238E27FC236}">
                        <a16:creationId xmlns:a16="http://schemas.microsoft.com/office/drawing/2014/main" id="{1541CED8-7DDD-4DE5-9291-AC4EC65C0BCD}"/>
                      </a:ext>
                    </a:extLst>
                  </p:cNvPr>
                  <p:cNvSpPr/>
                  <p:nvPr/>
                </p:nvSpPr>
                <p:spPr>
                  <a:xfrm>
                    <a:off x="7014376" y="5406442"/>
                    <a:ext cx="1784678" cy="769332"/>
                  </a:xfrm>
                  <a:custGeom>
                    <a:avLst/>
                    <a:gdLst>
                      <a:gd name="connsiteX0" fmla="*/ 0 w 1481614"/>
                      <a:gd name="connsiteY0" fmla="*/ 88319 h 529902"/>
                      <a:gd name="connsiteX1" fmla="*/ 88319 w 1481614"/>
                      <a:gd name="connsiteY1" fmla="*/ 0 h 529902"/>
                      <a:gd name="connsiteX2" fmla="*/ 1393295 w 1481614"/>
                      <a:gd name="connsiteY2" fmla="*/ 0 h 529902"/>
                      <a:gd name="connsiteX3" fmla="*/ 1481614 w 1481614"/>
                      <a:gd name="connsiteY3" fmla="*/ 88319 h 529902"/>
                      <a:gd name="connsiteX4" fmla="*/ 1481614 w 1481614"/>
                      <a:gd name="connsiteY4" fmla="*/ 441583 h 529902"/>
                      <a:gd name="connsiteX5" fmla="*/ 1393295 w 1481614"/>
                      <a:gd name="connsiteY5" fmla="*/ 529902 h 529902"/>
                      <a:gd name="connsiteX6" fmla="*/ 88319 w 1481614"/>
                      <a:gd name="connsiteY6" fmla="*/ 529902 h 529902"/>
                      <a:gd name="connsiteX7" fmla="*/ 0 w 1481614"/>
                      <a:gd name="connsiteY7" fmla="*/ 441583 h 529902"/>
                      <a:gd name="connsiteX8" fmla="*/ 0 w 1481614"/>
                      <a:gd name="connsiteY8" fmla="*/ 88319 h 529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481614" h="529902">
                        <a:moveTo>
                          <a:pt x="0" y="88319"/>
                        </a:moveTo>
                        <a:cubicBezTo>
                          <a:pt x="0" y="39542"/>
                          <a:pt x="39542" y="0"/>
                          <a:pt x="88319" y="0"/>
                        </a:cubicBezTo>
                        <a:lnTo>
                          <a:pt x="1393295" y="0"/>
                        </a:lnTo>
                        <a:cubicBezTo>
                          <a:pt x="1442072" y="0"/>
                          <a:pt x="1481614" y="39542"/>
                          <a:pt x="1481614" y="88319"/>
                        </a:cubicBezTo>
                        <a:lnTo>
                          <a:pt x="1481614" y="441583"/>
                        </a:lnTo>
                        <a:cubicBezTo>
                          <a:pt x="1481614" y="490360"/>
                          <a:pt x="1442072" y="529902"/>
                          <a:pt x="1393295" y="529902"/>
                        </a:cubicBezTo>
                        <a:lnTo>
                          <a:pt x="88319" y="529902"/>
                        </a:lnTo>
                        <a:cubicBezTo>
                          <a:pt x="39542" y="529902"/>
                          <a:pt x="0" y="490360"/>
                          <a:pt x="0" y="441583"/>
                        </a:cubicBezTo>
                        <a:lnTo>
                          <a:pt x="0" y="88319"/>
                        </a:lnTo>
                        <a:close/>
                      </a:path>
                    </a:pathLst>
                  </a:custGeom>
                  <a:noFill/>
                  <a:ln>
                    <a:noFill/>
                  </a:ln>
                </p:spPr>
                <p:style>
                  <a:lnRef idx="2">
                    <a:schemeClr val="accent2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86828" tIns="86828" rIns="86828" bIns="86828" numCol="1" spcCol="1270" anchor="ctr" anchorCtr="0">
                    <a:noAutofit/>
                  </a:bodyPr>
                  <a:lstStyle/>
                  <a:p>
                    <a:pPr marL="0" marR="0" lvl="0" indent="0" algn="ctr" defTabSz="711200" rtl="1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ar-KW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rPr>
                      <a:t>مشروع</a:t>
                    </a:r>
                    <a:endParaRPr kumimoji="0" 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81" name="Freeform: Shape 80">
                    <a:extLst>
                      <a:ext uri="{FF2B5EF4-FFF2-40B4-BE49-F238E27FC236}">
                        <a16:creationId xmlns:a16="http://schemas.microsoft.com/office/drawing/2014/main" id="{50A77F99-3435-4754-9769-3A223805E629}"/>
                      </a:ext>
                    </a:extLst>
                  </p:cNvPr>
                  <p:cNvSpPr/>
                  <p:nvPr/>
                </p:nvSpPr>
                <p:spPr>
                  <a:xfrm>
                    <a:off x="4983392" y="5406442"/>
                    <a:ext cx="2262381" cy="769332"/>
                  </a:xfrm>
                  <a:custGeom>
                    <a:avLst/>
                    <a:gdLst>
                      <a:gd name="connsiteX0" fmla="*/ 0 w 1377607"/>
                      <a:gd name="connsiteY0" fmla="*/ 88319 h 529902"/>
                      <a:gd name="connsiteX1" fmla="*/ 88319 w 1377607"/>
                      <a:gd name="connsiteY1" fmla="*/ 0 h 529902"/>
                      <a:gd name="connsiteX2" fmla="*/ 1289288 w 1377607"/>
                      <a:gd name="connsiteY2" fmla="*/ 0 h 529902"/>
                      <a:gd name="connsiteX3" fmla="*/ 1377607 w 1377607"/>
                      <a:gd name="connsiteY3" fmla="*/ 88319 h 529902"/>
                      <a:gd name="connsiteX4" fmla="*/ 1377607 w 1377607"/>
                      <a:gd name="connsiteY4" fmla="*/ 441583 h 529902"/>
                      <a:gd name="connsiteX5" fmla="*/ 1289288 w 1377607"/>
                      <a:gd name="connsiteY5" fmla="*/ 529902 h 529902"/>
                      <a:gd name="connsiteX6" fmla="*/ 88319 w 1377607"/>
                      <a:gd name="connsiteY6" fmla="*/ 529902 h 529902"/>
                      <a:gd name="connsiteX7" fmla="*/ 0 w 1377607"/>
                      <a:gd name="connsiteY7" fmla="*/ 441583 h 529902"/>
                      <a:gd name="connsiteX8" fmla="*/ 0 w 1377607"/>
                      <a:gd name="connsiteY8" fmla="*/ 88319 h 5299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377607" h="529902">
                        <a:moveTo>
                          <a:pt x="0" y="88319"/>
                        </a:moveTo>
                        <a:cubicBezTo>
                          <a:pt x="0" y="39542"/>
                          <a:pt x="39542" y="0"/>
                          <a:pt x="88319" y="0"/>
                        </a:cubicBezTo>
                        <a:lnTo>
                          <a:pt x="1289288" y="0"/>
                        </a:lnTo>
                        <a:cubicBezTo>
                          <a:pt x="1338065" y="0"/>
                          <a:pt x="1377607" y="39542"/>
                          <a:pt x="1377607" y="88319"/>
                        </a:cubicBezTo>
                        <a:lnTo>
                          <a:pt x="1377607" y="441583"/>
                        </a:lnTo>
                        <a:cubicBezTo>
                          <a:pt x="1377607" y="490360"/>
                          <a:pt x="1338065" y="529902"/>
                          <a:pt x="1289288" y="529902"/>
                        </a:cubicBezTo>
                        <a:lnTo>
                          <a:pt x="88319" y="529902"/>
                        </a:lnTo>
                        <a:cubicBezTo>
                          <a:pt x="39542" y="529902"/>
                          <a:pt x="0" y="490360"/>
                          <a:pt x="0" y="441583"/>
                        </a:cubicBezTo>
                        <a:lnTo>
                          <a:pt x="0" y="88319"/>
                        </a:lnTo>
                        <a:close/>
                      </a:path>
                    </a:pathLst>
                  </a:custGeom>
                  <a:noFill/>
                  <a:ln>
                    <a:noFill/>
                  </a:ln>
                </p:spPr>
                <p:style>
                  <a:lnRef idx="2">
                    <a:schemeClr val="accent2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9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86828" tIns="86828" rIns="86828" bIns="86828" numCol="1" spcCol="1270" anchor="ctr" anchorCtr="0">
                    <a:noAutofit/>
                  </a:bodyPr>
                  <a:lstStyle/>
                  <a:p>
                    <a:pPr marL="0" marR="0" lvl="0" indent="0" algn="ctr" defTabSz="711200" rtl="1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r>
                      <a:rPr kumimoji="0" lang="ar-KW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rPr>
                      <a:t>عمل تطويري</a:t>
                    </a:r>
                    <a:endParaRPr kumimoji="0" 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uLnTx/>
                      <a:uFillTx/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</p:grpSp>
          </p:grp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975FD7C1-ACCD-4865-9784-48F4887C0C91}"/>
                  </a:ext>
                </a:extLst>
              </p:cNvPr>
              <p:cNvSpPr/>
              <p:nvPr/>
            </p:nvSpPr>
            <p:spPr>
              <a:xfrm>
                <a:off x="9843639" y="2992306"/>
                <a:ext cx="2157436" cy="529902"/>
              </a:xfrm>
              <a:custGeom>
                <a:avLst/>
                <a:gdLst>
                  <a:gd name="connsiteX0" fmla="*/ 0 w 2910090"/>
                  <a:gd name="connsiteY0" fmla="*/ 88319 h 529902"/>
                  <a:gd name="connsiteX1" fmla="*/ 88319 w 2910090"/>
                  <a:gd name="connsiteY1" fmla="*/ 0 h 529902"/>
                  <a:gd name="connsiteX2" fmla="*/ 2821771 w 2910090"/>
                  <a:gd name="connsiteY2" fmla="*/ 0 h 529902"/>
                  <a:gd name="connsiteX3" fmla="*/ 2910090 w 2910090"/>
                  <a:gd name="connsiteY3" fmla="*/ 88319 h 529902"/>
                  <a:gd name="connsiteX4" fmla="*/ 2910090 w 2910090"/>
                  <a:gd name="connsiteY4" fmla="*/ 441583 h 529902"/>
                  <a:gd name="connsiteX5" fmla="*/ 2821771 w 2910090"/>
                  <a:gd name="connsiteY5" fmla="*/ 529902 h 529902"/>
                  <a:gd name="connsiteX6" fmla="*/ 88319 w 2910090"/>
                  <a:gd name="connsiteY6" fmla="*/ 529902 h 529902"/>
                  <a:gd name="connsiteX7" fmla="*/ 0 w 2910090"/>
                  <a:gd name="connsiteY7" fmla="*/ 441583 h 529902"/>
                  <a:gd name="connsiteX8" fmla="*/ 0 w 2910090"/>
                  <a:gd name="connsiteY8" fmla="*/ 88319 h 529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910090" h="529902">
                    <a:moveTo>
                      <a:pt x="0" y="88319"/>
                    </a:moveTo>
                    <a:cubicBezTo>
                      <a:pt x="0" y="39542"/>
                      <a:pt x="39542" y="0"/>
                      <a:pt x="88319" y="0"/>
                    </a:cubicBezTo>
                    <a:lnTo>
                      <a:pt x="2821771" y="0"/>
                    </a:lnTo>
                    <a:cubicBezTo>
                      <a:pt x="2870548" y="0"/>
                      <a:pt x="2910090" y="39542"/>
                      <a:pt x="2910090" y="88319"/>
                    </a:cubicBezTo>
                    <a:lnTo>
                      <a:pt x="2910090" y="441583"/>
                    </a:lnTo>
                    <a:cubicBezTo>
                      <a:pt x="2910090" y="490360"/>
                      <a:pt x="2870548" y="529902"/>
                      <a:pt x="2821771" y="529902"/>
                    </a:cubicBezTo>
                    <a:lnTo>
                      <a:pt x="88319" y="529902"/>
                    </a:lnTo>
                    <a:cubicBezTo>
                      <a:pt x="39542" y="529902"/>
                      <a:pt x="0" y="490360"/>
                      <a:pt x="0" y="441583"/>
                    </a:cubicBezTo>
                    <a:lnTo>
                      <a:pt x="0" y="8831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2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6828" tIns="86828" rIns="86828" bIns="86828" numCol="1" spcCol="1270" anchor="ctr" anchorCtr="0">
                <a:noAutofit/>
              </a:bodyPr>
              <a:lstStyle/>
              <a:p>
                <a:pPr marL="0" marR="0" lvl="0" indent="0" algn="r" defTabSz="711200" rtl="1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ar-KW" sz="2000" b="1" i="0" u="none" strike="noStrike" kern="1200" cap="none" spc="0" normalizeH="0" baseline="0" noProof="0">
                    <a:ln>
                      <a:noFill/>
                    </a:ln>
                    <a:solidFill>
                      <a:srgbClr val="09244C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Arial"/>
                  </a:rPr>
                  <a:t>الخطة </a:t>
                </a:r>
              </a:p>
              <a:p>
                <a:pPr marL="0" marR="0" lvl="0" indent="0" algn="r" defTabSz="711200" rtl="1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ar-KW" sz="2000" b="1" i="0" u="none" strike="noStrike" kern="1200" cap="none" spc="0" normalizeH="0" baseline="0" noProof="0">
                    <a:ln>
                      <a:noFill/>
                    </a:ln>
                    <a:solidFill>
                      <a:srgbClr val="09244C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  <a:sym typeface="Arial"/>
                  </a:rPr>
                  <a:t>الاستراتيجية</a:t>
                </a:r>
                <a:endPara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09244C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  <a:sym typeface="Arial"/>
                </a:endParaRPr>
              </a:p>
            </p:txBody>
          </p:sp>
        </p:grp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EB2A7C7-CE2C-41E8-A1B0-386792627590}"/>
                </a:ext>
              </a:extLst>
            </p:cNvPr>
            <p:cNvSpPr/>
            <p:nvPr/>
          </p:nvSpPr>
          <p:spPr>
            <a:xfrm>
              <a:off x="10560773" y="4729750"/>
              <a:ext cx="1174483" cy="1517936"/>
            </a:xfrm>
            <a:custGeom>
              <a:avLst/>
              <a:gdLst>
                <a:gd name="connsiteX0" fmla="*/ 0 w 2910090"/>
                <a:gd name="connsiteY0" fmla="*/ 88319 h 529902"/>
                <a:gd name="connsiteX1" fmla="*/ 88319 w 2910090"/>
                <a:gd name="connsiteY1" fmla="*/ 0 h 529902"/>
                <a:gd name="connsiteX2" fmla="*/ 2821771 w 2910090"/>
                <a:gd name="connsiteY2" fmla="*/ 0 h 529902"/>
                <a:gd name="connsiteX3" fmla="*/ 2910090 w 2910090"/>
                <a:gd name="connsiteY3" fmla="*/ 88319 h 529902"/>
                <a:gd name="connsiteX4" fmla="*/ 2910090 w 2910090"/>
                <a:gd name="connsiteY4" fmla="*/ 441583 h 529902"/>
                <a:gd name="connsiteX5" fmla="*/ 2821771 w 2910090"/>
                <a:gd name="connsiteY5" fmla="*/ 529902 h 529902"/>
                <a:gd name="connsiteX6" fmla="*/ 88319 w 2910090"/>
                <a:gd name="connsiteY6" fmla="*/ 529902 h 529902"/>
                <a:gd name="connsiteX7" fmla="*/ 0 w 2910090"/>
                <a:gd name="connsiteY7" fmla="*/ 441583 h 529902"/>
                <a:gd name="connsiteX8" fmla="*/ 0 w 2910090"/>
                <a:gd name="connsiteY8" fmla="*/ 88319 h 529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10090" h="529902">
                  <a:moveTo>
                    <a:pt x="0" y="88319"/>
                  </a:moveTo>
                  <a:cubicBezTo>
                    <a:pt x="0" y="39542"/>
                    <a:pt x="39542" y="0"/>
                    <a:pt x="88319" y="0"/>
                  </a:cubicBezTo>
                  <a:lnTo>
                    <a:pt x="2821771" y="0"/>
                  </a:lnTo>
                  <a:cubicBezTo>
                    <a:pt x="2870548" y="0"/>
                    <a:pt x="2910090" y="39542"/>
                    <a:pt x="2910090" y="88319"/>
                  </a:cubicBezTo>
                  <a:lnTo>
                    <a:pt x="2910090" y="441583"/>
                  </a:lnTo>
                  <a:cubicBezTo>
                    <a:pt x="2910090" y="490360"/>
                    <a:pt x="2870548" y="529902"/>
                    <a:pt x="2821771" y="529902"/>
                  </a:cubicBezTo>
                  <a:lnTo>
                    <a:pt x="88319" y="529902"/>
                  </a:lnTo>
                  <a:cubicBezTo>
                    <a:pt x="39542" y="529902"/>
                    <a:pt x="0" y="490360"/>
                    <a:pt x="0" y="441583"/>
                  </a:cubicBezTo>
                  <a:lnTo>
                    <a:pt x="0" y="88319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6828" tIns="86828" rIns="86828" bIns="86828" numCol="1" spcCol="1270" anchor="ctr" anchorCtr="0">
              <a:noAutofit/>
            </a:bodyPr>
            <a:lstStyle/>
            <a:p>
              <a:pPr marL="0" marR="0" lvl="0" indent="0" algn="r" defTabSz="7112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ar-KW" sz="2000" b="1" i="0" u="none" strike="noStrike" kern="1200" cap="none" spc="0" normalizeH="0" baseline="0" noProof="0">
                  <a:ln>
                    <a:noFill/>
                  </a:ln>
                  <a:solidFill>
                    <a:srgbClr val="09244C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  <a:sym typeface="Arial"/>
                </a:rPr>
                <a:t>الخطة التنفيذية</a:t>
              </a: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9244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7" name="Right Bracket 6">
            <a:extLst>
              <a:ext uri="{FF2B5EF4-FFF2-40B4-BE49-F238E27FC236}">
                <a16:creationId xmlns:a16="http://schemas.microsoft.com/office/drawing/2014/main" id="{197A2E64-2E8F-4D69-B250-1E4D9CDAC847}"/>
              </a:ext>
            </a:extLst>
          </p:cNvPr>
          <p:cNvSpPr/>
          <p:nvPr/>
        </p:nvSpPr>
        <p:spPr>
          <a:xfrm>
            <a:off x="8293320" y="1942580"/>
            <a:ext cx="182880" cy="2377440"/>
          </a:xfrm>
          <a:prstGeom prst="rightBracket">
            <a:avLst>
              <a:gd name="adj" fmla="val 369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245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3001">
        <p:fade/>
      </p:transition>
    </mc:Choice>
    <mc:Fallback xmlns="">
      <p:transition spd="med" advTm="103001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ar-KW" sz="2400"/>
              <a:t>ملخص أداء الخطة الاستراتيجية </a:t>
            </a:r>
            <a:endParaRPr sz="2400"/>
          </a:p>
        </p:txBody>
      </p:sp>
      <p:sp>
        <p:nvSpPr>
          <p:cNvPr id="325" name="Google Shape;325;p22"/>
          <p:cNvSpPr/>
          <p:nvPr/>
        </p:nvSpPr>
        <p:spPr>
          <a:xfrm>
            <a:off x="10797592" y="1070642"/>
            <a:ext cx="1005840" cy="1005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ar-KW" sz="3200" b="1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91%</a:t>
            </a:r>
            <a:endParaRPr lang="ar-KW" sz="3200" b="1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22"/>
          <p:cNvSpPr txBox="1"/>
          <p:nvPr/>
        </p:nvSpPr>
        <p:spPr>
          <a:xfrm>
            <a:off x="9209055" y="1145721"/>
            <a:ext cx="1588537" cy="282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60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KW" sz="1600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نسبة الإنجاز الكلي</a:t>
            </a:r>
            <a:endParaRPr/>
          </a:p>
        </p:txBody>
      </p:sp>
      <p:sp>
        <p:nvSpPr>
          <p:cNvPr id="328" name="Google Shape;328;p22"/>
          <p:cNvSpPr txBox="1"/>
          <p:nvPr/>
        </p:nvSpPr>
        <p:spPr>
          <a:xfrm>
            <a:off x="7841386" y="1513522"/>
            <a:ext cx="2756899" cy="11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6000" anchor="t" anchorCtr="0">
            <a:noAutofit/>
          </a:bodyPr>
          <a:lstStyle/>
          <a:p>
            <a:pPr lvl="0" algn="just" rtl="1"/>
            <a:r>
              <a:rPr lang="ar-KW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بلغت نسبة إنجاز الخطة الاستراتيجية بالكامل 91% مقارنة بنسبة 89% في تقرير الربع الثالث وذلك باحتساب معدل نسب إنجاز جميع المشاريع والأعمال التطويرية من ضمنها وذلك بعد مرور 100% من دورة الخطة الاستراتيجية التي تبلغ مدتها خمس سنوات مالية تنتهي في 31/3/2023. </a:t>
            </a:r>
            <a:endParaRPr lang="ar-KW" dirty="0">
              <a:solidFill>
                <a:schemeClr val="tx1"/>
              </a:solidFill>
            </a:endParaRPr>
          </a:p>
        </p:txBody>
      </p:sp>
      <p:grpSp>
        <p:nvGrpSpPr>
          <p:cNvPr id="330" name="Google Shape;330;p22"/>
          <p:cNvGrpSpPr/>
          <p:nvPr/>
        </p:nvGrpSpPr>
        <p:grpSpPr>
          <a:xfrm>
            <a:off x="7845477" y="3212469"/>
            <a:ext cx="3781101" cy="45719"/>
            <a:chOff x="751867" y="5092774"/>
            <a:chExt cx="3781101" cy="45719"/>
          </a:xfrm>
        </p:grpSpPr>
        <p:cxnSp>
          <p:nvCxnSpPr>
            <p:cNvPr id="331" name="Google Shape;331;p22"/>
            <p:cNvCxnSpPr>
              <a:cxnSpLocks/>
            </p:cNvCxnSpPr>
            <p:nvPr/>
          </p:nvCxnSpPr>
          <p:spPr>
            <a:xfrm>
              <a:off x="751867" y="5115633"/>
              <a:ext cx="3781101" cy="0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32" name="Google Shape;332;p22"/>
            <p:cNvSpPr/>
            <p:nvPr/>
          </p:nvSpPr>
          <p:spPr>
            <a:xfrm>
              <a:off x="997206" y="5092774"/>
              <a:ext cx="393700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4" name="Google Shape;334;p22"/>
          <p:cNvSpPr/>
          <p:nvPr/>
        </p:nvSpPr>
        <p:spPr>
          <a:xfrm>
            <a:off x="10797592" y="3498848"/>
            <a:ext cx="1005840" cy="1005840"/>
          </a:xfrm>
          <a:prstGeom prst="ellipse">
            <a:avLst/>
          </a:prstGeom>
          <a:solidFill>
            <a:srgbClr val="E6651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/>
            <a:r>
              <a:rPr lang="ar-KW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6%</a:t>
            </a:r>
            <a:endParaRPr lang="en-US" sz="3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22"/>
          <p:cNvSpPr txBox="1"/>
          <p:nvPr/>
        </p:nvSpPr>
        <p:spPr>
          <a:xfrm>
            <a:off x="7952191" y="3468375"/>
            <a:ext cx="2646093" cy="219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60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KW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مقدار الانحراف</a:t>
            </a:r>
            <a:r>
              <a:rPr lang="en-US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ar-KW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النسبي عن المخطط الكلي</a:t>
            </a:r>
            <a:endParaRPr sz="1200"/>
          </a:p>
        </p:txBody>
      </p:sp>
      <p:sp>
        <p:nvSpPr>
          <p:cNvPr id="337" name="Google Shape;337;p22"/>
          <p:cNvSpPr txBox="1"/>
          <p:nvPr/>
        </p:nvSpPr>
        <p:spPr>
          <a:xfrm>
            <a:off x="7841387" y="3766776"/>
            <a:ext cx="2756898" cy="927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6000" anchor="t" anchorCtr="0">
            <a:noAutofit/>
          </a:bodyPr>
          <a:lstStyle/>
          <a:p>
            <a:pPr lvl="0" algn="just" rtl="1"/>
            <a:r>
              <a:rPr lang="ar-KW" sz="1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بلغت نسبة الانحراف بين نسبة الإنجاز الفعلي ونسبة الإنجاز المخطط لها حتى نهاية الربع محل التقرير </a:t>
            </a:r>
            <a:r>
              <a:rPr lang="en-US" sz="1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ar-KW" sz="1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%.</a:t>
            </a:r>
            <a:endParaRPr lang="ar-KW" sz="1200" dirty="0">
              <a:solidFill>
                <a:schemeClr val="tx1"/>
              </a:solidFill>
            </a:endParaRPr>
          </a:p>
        </p:txBody>
      </p:sp>
      <p:sp>
        <p:nvSpPr>
          <p:cNvPr id="343" name="Google Shape;343;p22"/>
          <p:cNvSpPr/>
          <p:nvPr/>
        </p:nvSpPr>
        <p:spPr>
          <a:xfrm>
            <a:off x="10849336" y="4663864"/>
            <a:ext cx="1005840" cy="100584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%2</a:t>
            </a:r>
          </a:p>
        </p:txBody>
      </p:sp>
      <p:sp>
        <p:nvSpPr>
          <p:cNvPr id="345" name="Google Shape;345;p22"/>
          <p:cNvSpPr txBox="1"/>
          <p:nvPr/>
        </p:nvSpPr>
        <p:spPr>
          <a:xfrm>
            <a:off x="8255525" y="4656678"/>
            <a:ext cx="2342759" cy="219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60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KW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مقارنة أداء الربع الحالي بالسابق</a:t>
            </a:r>
            <a:endParaRPr sz="1200"/>
          </a:p>
        </p:txBody>
      </p:sp>
      <p:sp>
        <p:nvSpPr>
          <p:cNvPr id="346" name="Google Shape;346;p22"/>
          <p:cNvSpPr txBox="1"/>
          <p:nvPr/>
        </p:nvSpPr>
        <p:spPr>
          <a:xfrm>
            <a:off x="7841386" y="4970914"/>
            <a:ext cx="2756898" cy="1033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6000" anchor="t" anchorCtr="0">
            <a:noAutofit/>
          </a:bodyPr>
          <a:lstStyle/>
          <a:p>
            <a:pPr algn="just" rtl="1"/>
            <a:r>
              <a:rPr lang="ar-KW" sz="120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تراجع الأداء عن الربع الثالث 2022-2023 حيث زادت نسبة الانحراف بين نسبة الإنجاز الفعلي ونسبة الإنجاز المخطط لها حتى نهاية الربع الثالث 2022-2023 والتي بلغت 4% آنذاك، فسجّلت في هذا التقرير نسبة زيادة في الانحراف تعادل 2%. </a:t>
            </a:r>
            <a:endParaRPr lang="ar-KW" sz="1200">
              <a:solidFill>
                <a:schemeClr val="tx1"/>
              </a:solidFill>
            </a:endParaRPr>
          </a:p>
          <a:p>
            <a:pPr lvl="0" algn="just" rtl="1"/>
            <a:endParaRPr lang="ar-KW" sz="120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6D13065-1AA6-433E-A2C6-2A58288F237B}"/>
              </a:ext>
            </a:extLst>
          </p:cNvPr>
          <p:cNvGrpSpPr/>
          <p:nvPr/>
        </p:nvGrpSpPr>
        <p:grpSpPr>
          <a:xfrm>
            <a:off x="334963" y="300551"/>
            <a:ext cx="11488862" cy="190327"/>
            <a:chOff x="334963" y="300551"/>
            <a:chExt cx="11488862" cy="190327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D0FDFCB7-8CEF-425F-9E9F-DDBE1749ECFF}"/>
                </a:ext>
              </a:extLst>
            </p:cNvPr>
            <p:cNvGrpSpPr/>
            <p:nvPr/>
          </p:nvGrpSpPr>
          <p:grpSpPr>
            <a:xfrm>
              <a:off x="10026376" y="318843"/>
              <a:ext cx="1797449" cy="91440"/>
              <a:chOff x="10026376" y="318843"/>
              <a:chExt cx="1797449" cy="91440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7725E4FD-961E-4F36-A5E3-2DDA0950A233}"/>
                  </a:ext>
                </a:extLst>
              </p:cNvPr>
              <p:cNvGrpSpPr/>
              <p:nvPr/>
            </p:nvGrpSpPr>
            <p:grpSpPr>
              <a:xfrm>
                <a:off x="10026376" y="318843"/>
                <a:ext cx="1797449" cy="91440"/>
                <a:chOff x="10026376" y="318843"/>
                <a:chExt cx="1797449" cy="91440"/>
              </a:xfrm>
            </p:grpSpPr>
            <p:sp>
              <p:nvSpPr>
                <p:cNvPr id="58" name="Google Shape;248;p18">
                  <a:extLst>
                    <a:ext uri="{FF2B5EF4-FFF2-40B4-BE49-F238E27FC236}">
                      <a16:creationId xmlns:a16="http://schemas.microsoft.com/office/drawing/2014/main" id="{C08B1D21-DB45-4F6E-963F-9B2C92281163}"/>
                    </a:ext>
                  </a:extLst>
                </p:cNvPr>
                <p:cNvSpPr/>
                <p:nvPr/>
              </p:nvSpPr>
              <p:spPr>
                <a:xfrm>
                  <a:off x="11000865" y="318843"/>
                  <a:ext cx="822960" cy="9144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" name="Google Shape;247;p18">
                  <a:extLst>
                    <a:ext uri="{FF2B5EF4-FFF2-40B4-BE49-F238E27FC236}">
                      <a16:creationId xmlns:a16="http://schemas.microsoft.com/office/drawing/2014/main" id="{682345DA-C7B8-4759-8835-ABE28E6A618E}"/>
                    </a:ext>
                  </a:extLst>
                </p:cNvPr>
                <p:cNvSpPr/>
                <p:nvPr/>
              </p:nvSpPr>
              <p:spPr>
                <a:xfrm>
                  <a:off x="10026376" y="318843"/>
                  <a:ext cx="822960" cy="91440"/>
                </a:xfrm>
                <a:prstGeom prst="rect">
                  <a:avLst/>
                </a:prstGeom>
                <a:solidFill>
                  <a:schemeClr val="tx2">
                    <a:lumMod val="90000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6" name="Google Shape;247;p18">
                <a:extLst>
                  <a:ext uri="{FF2B5EF4-FFF2-40B4-BE49-F238E27FC236}">
                    <a16:creationId xmlns:a16="http://schemas.microsoft.com/office/drawing/2014/main" id="{05EF40A9-CD12-430C-A7BC-1F180D098C6D}"/>
                  </a:ext>
                </a:extLst>
              </p:cNvPr>
              <p:cNvSpPr/>
              <p:nvPr/>
            </p:nvSpPr>
            <p:spPr>
              <a:xfrm>
                <a:off x="10444836" y="318843"/>
                <a:ext cx="274320" cy="9144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247;p18">
                <a:extLst>
                  <a:ext uri="{FF2B5EF4-FFF2-40B4-BE49-F238E27FC236}">
                    <a16:creationId xmlns:a16="http://schemas.microsoft.com/office/drawing/2014/main" id="{A305245B-12B3-4766-93D2-F4AE8270E185}"/>
                  </a:ext>
                </a:extLst>
              </p:cNvPr>
              <p:cNvSpPr/>
              <p:nvPr/>
            </p:nvSpPr>
            <p:spPr>
              <a:xfrm>
                <a:off x="10725209" y="318843"/>
                <a:ext cx="274320" cy="9144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4" name="Google Shape;247;p18">
              <a:extLst>
                <a:ext uri="{FF2B5EF4-FFF2-40B4-BE49-F238E27FC236}">
                  <a16:creationId xmlns:a16="http://schemas.microsoft.com/office/drawing/2014/main" id="{E2304127-EBD4-4F4A-85DF-C60DC2DB2529}"/>
                </a:ext>
              </a:extLst>
            </p:cNvPr>
            <p:cNvSpPr/>
            <p:nvPr/>
          </p:nvSpPr>
          <p:spPr>
            <a:xfrm>
              <a:off x="334963" y="300551"/>
              <a:ext cx="1608137" cy="190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E6555765-7F27-414F-A6D8-1ABAD49AEF2A}"/>
              </a:ext>
            </a:extLst>
          </p:cNvPr>
          <p:cNvSpPr txBox="1"/>
          <p:nvPr/>
        </p:nvSpPr>
        <p:spPr>
          <a:xfrm>
            <a:off x="187972" y="6432469"/>
            <a:ext cx="112243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Calibri"/>
                <a:sym typeface="Calibri"/>
              </a:rPr>
              <a:t>إيضاح: النسب المعروضة في صفحات هذا التقرير ناتجة عن الأعمال والمشاريع التي تم توفير بياناتها ، كما أن دقة هذه النسب تعتمد على جودة المدخلات في الخطط واستمرارية تحديثه.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C7198-3402-44AB-A58C-867D576E64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EC56CB-3A0F-43D2-A2C5-E469505D5E9B}"/>
              </a:ext>
            </a:extLst>
          </p:cNvPr>
          <p:cNvSpPr/>
          <p:nvPr/>
        </p:nvSpPr>
        <p:spPr>
          <a:xfrm>
            <a:off x="187972" y="1145721"/>
            <a:ext cx="7513167" cy="4990384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4AA77B-231F-49D5-951D-C2BB350EFAFE}"/>
              </a:ext>
            </a:extLst>
          </p:cNvPr>
          <p:cNvGraphicFramePr>
            <a:graphicFrameLocks/>
          </p:cNvGraphicFramePr>
          <p:nvPr/>
        </p:nvGraphicFramePr>
        <p:xfrm>
          <a:off x="158925" y="1428294"/>
          <a:ext cx="7680839" cy="4943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97730">
        <p:fade/>
      </p:transition>
    </mc:Choice>
    <mc:Fallback xmlns="">
      <p:transition spd="med" advTm="9773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2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9244C"/>
      </a:accent1>
      <a:accent2>
        <a:srgbClr val="B0E900"/>
      </a:accent2>
      <a:accent3>
        <a:srgbClr val="09244C"/>
      </a:accent3>
      <a:accent4>
        <a:srgbClr val="009CDA"/>
      </a:accent4>
      <a:accent5>
        <a:srgbClr val="AED8EF"/>
      </a:accent5>
      <a:accent6>
        <a:srgbClr val="D0CECE"/>
      </a:accent6>
      <a:hlink>
        <a:srgbClr val="3F3F3F"/>
      </a:hlink>
      <a:folHlink>
        <a:srgbClr val="D6DCE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EBEMAN">
      <a:dk1>
        <a:srgbClr val="09244C"/>
      </a:dk1>
      <a:lt1>
        <a:srgbClr val="FFFFFF"/>
      </a:lt1>
      <a:dk2>
        <a:srgbClr val="09244C"/>
      </a:dk2>
      <a:lt2>
        <a:srgbClr val="B3E900"/>
      </a:lt2>
      <a:accent1>
        <a:srgbClr val="009CDA"/>
      </a:accent1>
      <a:accent2>
        <a:srgbClr val="AED8EF"/>
      </a:accent2>
      <a:accent3>
        <a:srgbClr val="D9ECF8"/>
      </a:accent3>
      <a:accent4>
        <a:srgbClr val="C6C8CA"/>
      </a:accent4>
      <a:accent5>
        <a:srgbClr val="77787B"/>
      </a:accent5>
      <a:accent6>
        <a:srgbClr val="B3E900"/>
      </a:accent6>
      <a:hlink>
        <a:srgbClr val="B3E900"/>
      </a:hlink>
      <a:folHlink>
        <a:srgbClr val="777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09ea469-97bf-4d1e-8fd1-3fc3265a2d3e">
      <Terms xmlns="http://schemas.microsoft.com/office/infopath/2007/PartnerControls"/>
    </lcf76f155ced4ddcb4097134ff3c332f>
    <TaxCatchAll xmlns="fd2344a5-375e-4231-98b7-61f7dfaa08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DF612C6091B40B2C30239174E2C36" ma:contentTypeVersion="17" ma:contentTypeDescription="Create a new document." ma:contentTypeScope="" ma:versionID="f65c7ee2427881593f447fc2d39792f8">
  <xsd:schema xmlns:xsd="http://www.w3.org/2001/XMLSchema" xmlns:xs="http://www.w3.org/2001/XMLSchema" xmlns:p="http://schemas.microsoft.com/office/2006/metadata/properties" xmlns:ns2="709ea469-97bf-4d1e-8fd1-3fc3265a2d3e" xmlns:ns3="fd2344a5-375e-4231-98b7-61f7dfaa08cc" targetNamespace="http://schemas.microsoft.com/office/2006/metadata/properties" ma:root="true" ma:fieldsID="e7a7ecaa8b5e2639291c0eb4dafeb634" ns2:_="" ns3:_="">
    <xsd:import namespace="709ea469-97bf-4d1e-8fd1-3fc3265a2d3e"/>
    <xsd:import namespace="fd2344a5-375e-4231-98b7-61f7dfaa08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9ea469-97bf-4d1e-8fd1-3fc3265a2d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d2e0fc3-9fc6-4544-b5e3-4f1c346315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2344a5-375e-4231-98b7-61f7dfaa08c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4dade55-afc4-429a-9567-4d1572215b84}" ma:internalName="TaxCatchAll" ma:showField="CatchAllData" ma:web="fd2344a5-375e-4231-98b7-61f7dfaa08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F5AE22-0DCF-4744-B1B7-C79170540D63}">
  <ds:schemaRefs>
    <ds:schemaRef ds:uri="http://schemas.microsoft.com/office/2006/documentManagement/types"/>
    <ds:schemaRef ds:uri="fd2344a5-375e-4231-98b7-61f7dfaa08cc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709ea469-97bf-4d1e-8fd1-3fc3265a2d3e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A1D2259-B9A4-4520-B12D-EB4F02A106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C48EBC-A816-47E0-A046-B31097E69CE7}">
  <ds:schemaRefs>
    <ds:schemaRef ds:uri="709ea469-97bf-4d1e-8fd1-3fc3265a2d3e"/>
    <ds:schemaRef ds:uri="fd2344a5-375e-4231-98b7-61f7dfaa08c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1002</Words>
  <Application>Microsoft Office PowerPoint</Application>
  <PresentationFormat>Custom</PresentationFormat>
  <Paragraphs>159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Sakkal Majalla</vt:lpstr>
      <vt:lpstr>Office Theme</vt:lpstr>
      <vt:lpstr>ملخص الخطة الاستراتيجية: مراحل إدارة الخطة الاستراتيجية</vt:lpstr>
      <vt:lpstr>ملخص الخطة الاستراتيجية: ركائز الخطة الاستراتيجية</vt:lpstr>
      <vt:lpstr>ملخص الخطة الاستراتيجية: الرؤية والرسالة والمحاور والأهداف</vt:lpstr>
      <vt:lpstr>ملخص الخطة الاستراتيجية: ملخص المبادرات الاستراتيجية لكل هدف</vt:lpstr>
      <vt:lpstr>ملخص حالة إنجاز الخطة الاستراتيجية الثانية للهيئة </vt:lpstr>
      <vt:lpstr>ملخص مكونات الخطة الاستراتيجية</vt:lpstr>
      <vt:lpstr>ملخص أداء الخطة الاستراتيجية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Muneera Al-Mutairi</dc:creator>
  <cp:lastModifiedBy>Nawaf Alsaleh</cp:lastModifiedBy>
  <cp:revision>8</cp:revision>
  <cp:lastPrinted>2022-08-14T06:46:56Z</cp:lastPrinted>
  <dcterms:modified xsi:type="dcterms:W3CDTF">2023-07-05T11:40:56Z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0x01010060FDF612C6091B40B2C30239174E2C36</vt:lpwstr>
  </property>
  <property fmtid="{D5CDD505-2E9C-101B-9397-08002B2CF9AE}" pid="3" name="DLPManualFileClassification">
    <vt:lpwstr>{1A067545-A4E2-4FA1-8094-0D7902669705}</vt:lpwstr>
  </property>
  <property fmtid="{D5CDD505-2E9C-101B-9397-08002B2CF9AE}" pid="4" name="DLPManualFileClassificationLastModifiedBy">
    <vt:lpwstr>CMA\nalsaleh</vt:lpwstr>
  </property>
  <property fmtid="{D5CDD505-2E9C-101B-9397-08002B2CF9AE}" pid="5" name="DLPManualFileClassificationLastModificationDate">
    <vt:lpwstr>1610350509</vt:lpwstr>
  </property>
  <property fmtid="{D5CDD505-2E9C-101B-9397-08002B2CF9AE}" pid="6" name="DLPManualFileClassificationVersion">
    <vt:lpwstr>11.6.0.76</vt:lpwstr>
  </property>
  <property fmtid="{D5CDD505-2E9C-101B-9397-08002B2CF9AE}" pid="7" name="MediaServiceImageTags">
    <vt:lpwstr/>
  </property>
</Properties>
</file>